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518" r:id="rId2"/>
    <p:sldId id="513" r:id="rId3"/>
    <p:sldId id="260" r:id="rId4"/>
    <p:sldId id="694" r:id="rId5"/>
    <p:sldId id="696" r:id="rId6"/>
    <p:sldId id="277" r:id="rId7"/>
    <p:sldId id="698" r:id="rId8"/>
    <p:sldId id="695" r:id="rId9"/>
    <p:sldId id="699" r:id="rId10"/>
    <p:sldId id="700" r:id="rId11"/>
    <p:sldId id="701" r:id="rId12"/>
    <p:sldId id="702" r:id="rId13"/>
    <p:sldId id="279" r:id="rId14"/>
    <p:sldId id="280" r:id="rId15"/>
    <p:sldId id="281" r:id="rId16"/>
    <p:sldId id="266" r:id="rId17"/>
    <p:sldId id="282" r:id="rId18"/>
    <p:sldId id="51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CEA18-D670-7698-0B28-5740BCDC3777}" v="33" dt="2024-04-10T19:43:06.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0" d="100"/>
          <a:sy n="70" d="100"/>
        </p:scale>
        <p:origin x="1124" y="56"/>
      </p:cViewPr>
      <p:guideLst/>
    </p:cSldViewPr>
  </p:slideViewPr>
  <p:notesTextViewPr>
    <p:cViewPr>
      <p:scale>
        <a:sx n="1" d="1"/>
        <a:sy n="1" d="1"/>
      </p:scale>
      <p:origin x="0" y="0"/>
    </p:cViewPr>
  </p:notesTextViewPr>
  <p:sorterViewPr>
    <p:cViewPr>
      <p:scale>
        <a:sx n="100" d="100"/>
        <a:sy n="100"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9DCEA5FC-4640-45AF-B712-7A4FD94AEF0D}">
      <dgm:prSet phldrT="[Text]" custT="1"/>
      <dgm:spPr/>
      <dgm:t>
        <a:bodyPr/>
        <a:lstStyle/>
        <a:p>
          <a:pPr>
            <a:defRPr b="1"/>
          </a:pPr>
          <a:r>
            <a:rPr lang="en-US" sz="1600" dirty="0"/>
            <a:t>May 2017</a:t>
          </a: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custT="1"/>
      <dgm:spPr/>
      <dgm:t>
        <a:bodyPr anchor="t"/>
        <a:lstStyle/>
        <a:p>
          <a:r>
            <a:rPr lang="en-US" altLang="en-US" sz="1200" dirty="0"/>
            <a:t>ANSI UAS Standardization Coordination Meeting &amp; Kick Off Meeting</a:t>
          </a:r>
          <a:endParaRPr lang="en-US" sz="1200" dirty="0"/>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custT="1"/>
      <dgm:spPr/>
      <dgm:t>
        <a:bodyPr/>
        <a:lstStyle/>
        <a:p>
          <a:pPr>
            <a:defRPr b="1"/>
          </a:pPr>
          <a:r>
            <a:rPr lang="en-US" sz="1600" dirty="0"/>
            <a:t>Dec 2018</a:t>
          </a: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custT="1"/>
      <dgm:spPr/>
      <dgm:t>
        <a:bodyPr/>
        <a:lstStyle/>
        <a:p>
          <a:pPr>
            <a:defRPr b="1"/>
          </a:pPr>
          <a:r>
            <a:rPr lang="en-US" sz="1600" dirty="0"/>
            <a:t>June 2020</a:t>
          </a: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custT="1"/>
      <dgm:spPr/>
      <dgm:t>
        <a:bodyPr anchor="b"/>
        <a:lstStyle/>
        <a:p>
          <a:r>
            <a:rPr lang="en-US" sz="1300" dirty="0"/>
            <a:t>UASSC Standardization Roadmap v1.0 Published</a:t>
          </a: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custT="1"/>
      <dgm:spPr/>
      <dgm:t>
        <a:bodyPr anchor="b"/>
        <a:lstStyle/>
        <a:p>
          <a:r>
            <a:rPr lang="en-US" sz="1300" dirty="0"/>
            <a:t>UASSC Standardization Roadmap v2.0  Published</a:t>
          </a: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custT="1"/>
      <dgm:spPr/>
      <dgm:t>
        <a:bodyPr/>
        <a:lstStyle/>
        <a:p>
          <a:pPr>
            <a:defRPr b="1"/>
          </a:pPr>
          <a:r>
            <a:rPr lang="en-US" sz="1600" dirty="0"/>
            <a:t>Jun &amp; Dec 2021</a:t>
          </a:r>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custT="1"/>
      <dgm:spPr/>
      <dgm:t>
        <a:bodyPr anchor="t"/>
        <a:lstStyle/>
        <a:p>
          <a:r>
            <a:rPr lang="en-US" altLang="en-US" sz="1300" kern="1200" dirty="0">
              <a:latin typeface="Calibri" panose="020F0502020204030204"/>
              <a:ea typeface="+mn-ea"/>
              <a:cs typeface="+mn-cs"/>
            </a:rPr>
            <a:t>Gaps Progress Reports Issued</a:t>
          </a:r>
          <a:endParaRPr lang="en-US" sz="1300" kern="1200" dirty="0">
            <a:latin typeface="Calibri" panose="020F0502020204030204"/>
            <a:ea typeface="+mn-ea"/>
            <a:cs typeface="+mn-cs"/>
          </a:endParaRP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A2560FD2-F12F-4A06-A96F-B86674952111}">
      <dgm:prSet custT="1"/>
      <dgm:spPr/>
      <dgm:t>
        <a:bodyPr/>
        <a:lstStyle/>
        <a:p>
          <a:pPr>
            <a:defRPr b="1"/>
          </a:pPr>
          <a:r>
            <a:rPr lang="en-US" sz="1600" dirty="0"/>
            <a:t>Jun &amp; Dec 2022</a:t>
          </a:r>
        </a:p>
      </dgm:t>
    </dgm:pt>
    <dgm:pt modelId="{96173659-138A-4A00-AE0B-9063EA9393A6}" type="parTrans" cxnId="{F9D8B584-9399-4A2B-8ADC-F71293A4822C}">
      <dgm:prSet/>
      <dgm:spPr/>
      <dgm:t>
        <a:bodyPr/>
        <a:lstStyle/>
        <a:p>
          <a:endParaRPr lang="en-US"/>
        </a:p>
      </dgm:t>
    </dgm:pt>
    <dgm:pt modelId="{D3C3BC3F-2256-4FBC-AFA5-0D035E3EACD7}" type="sibTrans" cxnId="{F9D8B584-9399-4A2B-8ADC-F71293A4822C}">
      <dgm:prSet/>
      <dgm:spPr/>
      <dgm:t>
        <a:bodyPr/>
        <a:lstStyle/>
        <a:p>
          <a:endParaRPr lang="en-US"/>
        </a:p>
      </dgm:t>
    </dgm:pt>
    <dgm:pt modelId="{683CC5F6-E9B5-49F2-909E-A68D38896308}">
      <dgm:prSet custT="1"/>
      <dgm:spPr/>
      <dgm:t>
        <a:bodyPr/>
        <a:lstStyle/>
        <a:p>
          <a:pPr>
            <a:defRPr b="1"/>
          </a:pPr>
          <a:r>
            <a:rPr lang="en-US" sz="1600" dirty="0"/>
            <a:t>Sept 2019</a:t>
          </a:r>
        </a:p>
      </dgm:t>
    </dgm:pt>
    <dgm:pt modelId="{4C61DDEE-8BBF-4CBF-B066-7E60B6DF0A11}" type="sibTrans" cxnId="{59786CF9-070F-4821-A4E9-D33DB930D8D2}">
      <dgm:prSet/>
      <dgm:spPr/>
      <dgm:t>
        <a:bodyPr/>
        <a:lstStyle/>
        <a:p>
          <a:endParaRPr lang="en-US"/>
        </a:p>
      </dgm:t>
    </dgm:pt>
    <dgm:pt modelId="{15BFC747-B881-4328-BFBE-9BC128388CC6}" type="parTrans" cxnId="{59786CF9-070F-4821-A4E9-D33DB930D8D2}">
      <dgm:prSet/>
      <dgm:spPr/>
      <dgm:t>
        <a:bodyPr/>
        <a:lstStyle/>
        <a:p>
          <a:endParaRPr lang="en-US"/>
        </a:p>
      </dgm:t>
    </dgm:pt>
    <dgm:pt modelId="{4EA069F3-397F-40D5-94A6-32C3E355C277}">
      <dgm:prSet custT="1"/>
      <dgm:spPr/>
      <dgm:t>
        <a:bodyPr anchor="t"/>
        <a:lstStyle/>
        <a:p>
          <a:r>
            <a:rPr lang="en-US" altLang="en-US" sz="1300" dirty="0"/>
            <a:t>Launched UASSC Roadmap v2.0</a:t>
          </a:r>
          <a:endParaRPr lang="en-US" sz="1300" dirty="0"/>
        </a:p>
      </dgm:t>
    </dgm:pt>
    <dgm:pt modelId="{2F99115B-608E-4E08-A503-B74879A76D07}" type="parTrans" cxnId="{BC5A70C8-9D97-4922-BCDB-6316D191C527}">
      <dgm:prSet/>
      <dgm:spPr/>
      <dgm:t>
        <a:bodyPr/>
        <a:lstStyle/>
        <a:p>
          <a:endParaRPr lang="en-US"/>
        </a:p>
      </dgm:t>
    </dgm:pt>
    <dgm:pt modelId="{E94D5EF7-F47C-476C-A5FE-1C35261B578A}" type="sibTrans" cxnId="{BC5A70C8-9D97-4922-BCDB-6316D191C527}">
      <dgm:prSet/>
      <dgm:spPr/>
      <dgm:t>
        <a:bodyPr/>
        <a:lstStyle/>
        <a:p>
          <a:endParaRPr lang="en-US"/>
        </a:p>
      </dgm:t>
    </dgm:pt>
    <dgm:pt modelId="{1E529C6E-C939-479A-A075-9E9B02837B50}">
      <dgm:prSet custT="1"/>
      <dgm:spPr/>
      <dgm:t>
        <a:bodyPr anchor="b"/>
        <a:lstStyle/>
        <a:p>
          <a:r>
            <a:rPr lang="en-US" altLang="en-US" sz="1300" dirty="0">
              <a:latin typeface="Calibri" panose="020F0502020204030204"/>
              <a:ea typeface="+mn-ea"/>
              <a:cs typeface="+mn-cs"/>
            </a:rPr>
            <a:t>Gaps Progress Reports Issued</a:t>
          </a:r>
          <a:endParaRPr lang="en-US" sz="1300" dirty="0"/>
        </a:p>
      </dgm:t>
    </dgm:pt>
    <dgm:pt modelId="{46B3C017-F97A-4640-992A-33AEE06B2EFC}" type="parTrans" cxnId="{99746BB5-7122-43B8-8680-CF610F03585C}">
      <dgm:prSet/>
      <dgm:spPr/>
      <dgm:t>
        <a:bodyPr/>
        <a:lstStyle/>
        <a:p>
          <a:endParaRPr lang="en-US"/>
        </a:p>
      </dgm:t>
    </dgm:pt>
    <dgm:pt modelId="{192E80CB-2667-481C-8244-6EC4AEED1BC2}" type="sibTrans" cxnId="{99746BB5-7122-43B8-8680-CF610F03585C}">
      <dgm:prSet/>
      <dgm:spPr/>
      <dgm:t>
        <a:bodyPr/>
        <a:lstStyle/>
        <a:p>
          <a:endParaRPr lang="en-US"/>
        </a:p>
      </dgm:t>
    </dgm:pt>
    <dgm:pt modelId="{A0342AC4-2E7A-47ED-9119-40A7DED3327D}">
      <dgm:prSet custT="1"/>
      <dgm:spPr/>
      <dgm:t>
        <a:bodyPr/>
        <a:lstStyle/>
        <a:p>
          <a:pPr>
            <a:defRPr b="1"/>
          </a:pPr>
          <a:r>
            <a:rPr lang="en-US" sz="1600" dirty="0"/>
            <a:t>Jun &amp; Dec 2022</a:t>
          </a:r>
        </a:p>
      </dgm:t>
    </dgm:pt>
    <dgm:pt modelId="{3F08EA6B-E136-4B75-BCEE-E036FC9502B4}" type="parTrans" cxnId="{632170EA-5BEF-4450-891A-B040C0583157}">
      <dgm:prSet/>
      <dgm:spPr/>
      <dgm:t>
        <a:bodyPr/>
        <a:lstStyle/>
        <a:p>
          <a:endParaRPr lang="en-US"/>
        </a:p>
      </dgm:t>
    </dgm:pt>
    <dgm:pt modelId="{DD80843D-F50A-4E0A-9FE1-FB1D5D32EEE3}" type="sibTrans" cxnId="{632170EA-5BEF-4450-891A-B040C0583157}">
      <dgm:prSet/>
      <dgm:spPr/>
      <dgm:t>
        <a:bodyPr/>
        <a:lstStyle/>
        <a:p>
          <a:endParaRPr lang="en-US"/>
        </a:p>
      </dgm:t>
    </dgm:pt>
    <dgm:pt modelId="{EEE97B31-1D01-4901-9BF3-F1A013B56120}">
      <dgm:prSet custT="1"/>
      <dgm:spPr/>
      <dgm:t>
        <a:bodyPr anchor="t"/>
        <a:lstStyle/>
        <a:p>
          <a:r>
            <a:rPr lang="en-US" altLang="en-US" sz="1300" dirty="0">
              <a:latin typeface="Calibri" panose="020F0502020204030204"/>
              <a:ea typeface="+mn-ea"/>
              <a:cs typeface="+mn-cs"/>
            </a:rPr>
            <a:t>Gaps Progress Reports Issued</a:t>
          </a:r>
          <a:endParaRPr lang="en-US" sz="1300" dirty="0"/>
        </a:p>
      </dgm:t>
    </dgm:pt>
    <dgm:pt modelId="{AF468AB5-5B6C-43DD-AA90-5DD1B2D39C91}" type="parTrans" cxnId="{53825A90-AA14-45F5-809B-6A63FF1D731C}">
      <dgm:prSet/>
      <dgm:spPr/>
      <dgm:t>
        <a:bodyPr/>
        <a:lstStyle/>
        <a:p>
          <a:endParaRPr lang="en-US"/>
        </a:p>
      </dgm:t>
    </dgm:pt>
    <dgm:pt modelId="{C2D1B590-352C-471A-91F8-63CF8DFFB7BA}" type="sibTrans" cxnId="{53825A90-AA14-45F5-809B-6A63FF1D731C}">
      <dgm:prSet/>
      <dgm:spPr/>
      <dgm:t>
        <a:bodyPr/>
        <a:lstStyle/>
        <a:p>
          <a:endParaRPr lang="en-US"/>
        </a:p>
      </dgm:t>
    </dgm:pt>
    <dgm:pt modelId="{85812070-4852-4F0B-A213-D65381CA65E5}">
      <dgm:prSet custT="1"/>
      <dgm:spPr/>
      <dgm:t>
        <a:bodyPr/>
        <a:lstStyle/>
        <a:p>
          <a:pPr>
            <a:defRPr b="1"/>
          </a:pPr>
          <a:r>
            <a:rPr lang="en-US" sz="1600" dirty="0"/>
            <a:t>March 2024</a:t>
          </a:r>
        </a:p>
      </dgm:t>
    </dgm:pt>
    <dgm:pt modelId="{2AB76E1E-C302-47B1-8D03-443071D3C2D5}" type="parTrans" cxnId="{961197DA-847F-4653-86F4-22DFA41621BA}">
      <dgm:prSet/>
      <dgm:spPr/>
      <dgm:t>
        <a:bodyPr/>
        <a:lstStyle/>
        <a:p>
          <a:endParaRPr lang="en-US"/>
        </a:p>
      </dgm:t>
    </dgm:pt>
    <dgm:pt modelId="{26352E1B-6FB7-42BC-BB98-E5493C7DE5AD}" type="sibTrans" cxnId="{961197DA-847F-4653-86F4-22DFA41621BA}">
      <dgm:prSet/>
      <dgm:spPr/>
      <dgm:t>
        <a:bodyPr/>
        <a:lstStyle/>
        <a:p>
          <a:endParaRPr lang="en-US"/>
        </a:p>
      </dgm:t>
    </dgm:pt>
    <dgm:pt modelId="{E531E8B0-F921-49D2-83DA-0425551D5ABE}">
      <dgm:prSet custT="1"/>
      <dgm:spPr/>
      <dgm:t>
        <a:bodyPr anchor="b"/>
        <a:lstStyle/>
        <a:p>
          <a:r>
            <a:rPr lang="en-US" altLang="en-US" sz="1300" dirty="0">
              <a:latin typeface="Calibri" panose="020F0502020204030204"/>
              <a:ea typeface="+mn-ea"/>
              <a:cs typeface="+mn-cs"/>
            </a:rPr>
            <a:t>Gaps Progress Report Issued</a:t>
          </a:r>
          <a:endParaRPr lang="en-US" sz="1300" dirty="0"/>
        </a:p>
      </dgm:t>
    </dgm:pt>
    <dgm:pt modelId="{D6161F23-1EA9-4C35-99A3-B46AAB8DEA95}" type="parTrans" cxnId="{B65AFC8B-64B8-4047-8540-AA47917E77AA}">
      <dgm:prSet/>
      <dgm:spPr/>
      <dgm:t>
        <a:bodyPr/>
        <a:lstStyle/>
        <a:p>
          <a:endParaRPr lang="en-US"/>
        </a:p>
      </dgm:t>
    </dgm:pt>
    <dgm:pt modelId="{379AE3FD-7A28-47A0-9964-B145E8EF7EC6}" type="sibTrans" cxnId="{B65AFC8B-64B8-4047-8540-AA47917E77AA}">
      <dgm:prSet/>
      <dgm:spPr/>
      <dgm:t>
        <a:bodyPr/>
        <a:lstStyle/>
        <a:p>
          <a:endParaRPr lang="en-US"/>
        </a:p>
      </dgm:t>
    </dgm:pt>
    <dgm:pt modelId="{20A37925-D9BE-492B-B550-413C1FD71421}" type="pres">
      <dgm:prSet presAssocID="{63085546-7C7C-4B3E-ABEB-2669F1A65FB2}" presName="root" presStyleCnt="0">
        <dgm:presLayoutVars>
          <dgm:chMax/>
          <dgm:chPref/>
          <dgm:animLvl val="lvl"/>
        </dgm:presLayoutVars>
      </dgm:prSet>
      <dgm:spPr/>
    </dgm:pt>
    <dgm:pt modelId="{CFE9DF40-0251-4E30-A78E-6B9CA2ABDD62}" type="pres">
      <dgm:prSet presAssocID="{63085546-7C7C-4B3E-ABEB-2669F1A65FB2}" presName="divider" presStyleLbl="fgAcc1" presStyleIdx="0" presStyleCnt="9"/>
      <dgm:spPr>
        <a:solidFill>
          <a:schemeClr val="lt1">
            <a:alpha val="90000"/>
            <a:hueOff val="0"/>
            <a:satOff val="0"/>
            <a:lumOff val="0"/>
            <a:alphaOff val="0"/>
          </a:schemeClr>
        </a:solidFill>
        <a:ln w="206375" cap="flat" cmpd="sng" algn="ctr">
          <a:solidFill>
            <a:schemeClr val="accent2">
              <a:hueOff val="0"/>
              <a:satOff val="0"/>
              <a:lumOff val="0"/>
              <a:alpha val="50000"/>
            </a:schemeClr>
          </a:solidFill>
          <a:prstDash val="solid"/>
          <a:miter lim="800000"/>
          <a:tailEnd type="triangle" w="med" len="sm"/>
        </a:ln>
        <a:effectLst/>
      </dgm:spPr>
    </dgm:pt>
    <dgm:pt modelId="{92342274-72C5-41F1-A984-9EC9A085BD59}" type="pres">
      <dgm:prSet presAssocID="{63085546-7C7C-4B3E-ABEB-2669F1A65FB2}" presName="nodes" presStyleCnt="0">
        <dgm:presLayoutVars>
          <dgm:chMax/>
          <dgm:chPref/>
          <dgm:animLvl val="lvl"/>
        </dgm:presLayoutVars>
      </dgm:prSet>
      <dgm:spPr/>
    </dgm:pt>
    <dgm:pt modelId="{5C9D77B2-8160-41AF-A47B-EC149DBC07E8}" type="pres">
      <dgm:prSet presAssocID="{9DCEA5FC-4640-45AF-B712-7A4FD94AEF0D}" presName="composite" presStyleCnt="0"/>
      <dgm:spPr/>
    </dgm:pt>
    <dgm:pt modelId="{87F856B5-884F-40C2-9D7C-D391F7430678}" type="pres">
      <dgm:prSet presAssocID="{9DCEA5FC-4640-45AF-B712-7A4FD94AEF0D}" presName="ConnectorPoint" presStyleLbl="lnNode1" presStyleIdx="0"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ACFF0C4-3902-4B42-BE16-C08302C0456F}" type="pres">
      <dgm:prSet presAssocID="{9DCEA5FC-4640-45AF-B712-7A4FD94AEF0D}" presName="DropPinPlaceHolder" presStyleCnt="0"/>
      <dgm:spPr/>
    </dgm:pt>
    <dgm:pt modelId="{CA0C921F-5971-4E86-8B0F-E063D0EC16C8}" type="pres">
      <dgm:prSet presAssocID="{9DCEA5FC-4640-45AF-B712-7A4FD94AEF0D}" presName="DropPin" presStyleLbl="alignNode1" presStyleIdx="0" presStyleCnt="8"/>
      <dgm:spPr/>
    </dgm:pt>
    <dgm:pt modelId="{E719FD66-5D21-4857-9CE9-3CC71289DDAF}" type="pres">
      <dgm:prSet presAssocID="{9DCEA5FC-4640-45AF-B712-7A4FD94AEF0D}"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3D83C2F4-6B79-4B2F-B74D-B190044F634E}" type="pres">
      <dgm:prSet presAssocID="{9DCEA5FC-4640-45AF-B712-7A4FD94AEF0D}" presName="L2TextContainer" presStyleLbl="revTx" presStyleIdx="0" presStyleCnt="16">
        <dgm:presLayoutVars>
          <dgm:bulletEnabled val="1"/>
        </dgm:presLayoutVars>
      </dgm:prSet>
      <dgm:spPr/>
    </dgm:pt>
    <dgm:pt modelId="{0C4E9B1E-87E8-4DF6-80DC-180A29AB347D}" type="pres">
      <dgm:prSet presAssocID="{9DCEA5FC-4640-45AF-B712-7A4FD94AEF0D}" presName="L1TextContainer" presStyleLbl="revTx" presStyleIdx="1" presStyleCnt="16">
        <dgm:presLayoutVars>
          <dgm:chMax val="1"/>
          <dgm:chPref val="1"/>
          <dgm:bulletEnabled val="1"/>
        </dgm:presLayoutVars>
      </dgm:prSet>
      <dgm:spPr/>
    </dgm:pt>
    <dgm:pt modelId="{A51394B9-41AB-49C7-9531-FE4D0184ED99}" type="pres">
      <dgm:prSet presAssocID="{9DCEA5FC-4640-45AF-B712-7A4FD94AEF0D}" presName="ConnectLine" presStyleLbl="sibTrans1D1" presStyleIdx="0" presStyleCnt="8"/>
      <dgm:spPr>
        <a:noFill/>
        <a:ln w="12700" cap="flat" cmpd="sng" algn="ctr">
          <a:solidFill>
            <a:schemeClr val="accent2">
              <a:hueOff val="0"/>
              <a:satOff val="0"/>
              <a:lumOff val="0"/>
              <a:alphaOff val="0"/>
            </a:schemeClr>
          </a:solidFill>
          <a:prstDash val="dash"/>
          <a:miter lim="800000"/>
        </a:ln>
        <a:effectLst/>
      </dgm:spPr>
    </dgm:pt>
    <dgm:pt modelId="{447E503B-297C-402F-B66D-34D9100B3A54}" type="pres">
      <dgm:prSet presAssocID="{9DCEA5FC-4640-45AF-B712-7A4FD94AEF0D}" presName="EmptyPlaceHolder" presStyleCnt="0"/>
      <dgm:spPr/>
    </dgm:pt>
    <dgm:pt modelId="{A7098B79-2AE9-433B-9420-768B196067DE}" type="pres">
      <dgm:prSet presAssocID="{0A99745B-BB5C-49B3-A782-8DB57641F6C9}" presName="spaceBetweenRectangles" presStyleCnt="0"/>
      <dgm:spPr/>
    </dgm:pt>
    <dgm:pt modelId="{6195CD58-9228-46A6-8286-3C07F25FAAE7}" type="pres">
      <dgm:prSet presAssocID="{096A9AF0-0DAE-4EB3-B448-4501DA034F4A}" presName="composite" presStyleCnt="0"/>
      <dgm:spPr/>
    </dgm:pt>
    <dgm:pt modelId="{BE99B6D6-FE7C-4E4F-9251-DD875F54F041}" type="pres">
      <dgm:prSet presAssocID="{096A9AF0-0DAE-4EB3-B448-4501DA034F4A}" presName="ConnectorPoint" presStyleLbl="lnNode1" presStyleIdx="1" presStyleCnt="8"/>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3547A89-3603-48F2-A273-84373601024A}" type="pres">
      <dgm:prSet presAssocID="{096A9AF0-0DAE-4EB3-B448-4501DA034F4A}" presName="DropPinPlaceHolder" presStyleCnt="0"/>
      <dgm:spPr/>
    </dgm:pt>
    <dgm:pt modelId="{F1A58A67-4C1B-4D15-AEFE-85B607DAF601}" type="pres">
      <dgm:prSet presAssocID="{096A9AF0-0DAE-4EB3-B448-4501DA034F4A}" presName="DropPin" presStyleLbl="alignNode1" presStyleIdx="1" presStyleCnt="8"/>
      <dgm:spPr/>
    </dgm:pt>
    <dgm:pt modelId="{BEAC35D0-1C94-405B-A04D-26262999C531}" type="pres">
      <dgm:prSet presAssocID="{096A9AF0-0DAE-4EB3-B448-4501DA034F4A}" presName="Ellipse" presStyleLbl="fgAcc1" presStyleIdx="2" presStyleCnt="9"/>
      <dgm:spPr>
        <a:prstGeom prst="star5">
          <a:avLst/>
        </a:prstGeom>
        <a:solidFill>
          <a:schemeClr val="lt1">
            <a:alpha val="90000"/>
            <a:hueOff val="0"/>
            <a:satOff val="0"/>
            <a:lumOff val="0"/>
            <a:alphaOff val="0"/>
          </a:schemeClr>
        </a:solidFill>
        <a:ln w="12700" cap="flat" cmpd="sng" algn="ctr">
          <a:noFill/>
          <a:prstDash val="solid"/>
          <a:miter lim="800000"/>
        </a:ln>
        <a:effectLst/>
      </dgm:spPr>
    </dgm:pt>
    <dgm:pt modelId="{2B787009-7E5C-433E-8F14-B2CB5CCFFFF5}" type="pres">
      <dgm:prSet presAssocID="{096A9AF0-0DAE-4EB3-B448-4501DA034F4A}" presName="L2TextContainer" presStyleLbl="revTx" presStyleIdx="2" presStyleCnt="16">
        <dgm:presLayoutVars>
          <dgm:bulletEnabled val="1"/>
        </dgm:presLayoutVars>
      </dgm:prSet>
      <dgm:spPr/>
    </dgm:pt>
    <dgm:pt modelId="{08A022D0-C2DB-4980-972C-EAC81817D522}" type="pres">
      <dgm:prSet presAssocID="{096A9AF0-0DAE-4EB3-B448-4501DA034F4A}" presName="L1TextContainer" presStyleLbl="revTx" presStyleIdx="3" presStyleCnt="16">
        <dgm:presLayoutVars>
          <dgm:chMax val="1"/>
          <dgm:chPref val="1"/>
          <dgm:bulletEnabled val="1"/>
        </dgm:presLayoutVars>
      </dgm:prSet>
      <dgm:spPr/>
    </dgm:pt>
    <dgm:pt modelId="{4BD0541A-2922-43B9-8407-A5C3174F12C8}" type="pres">
      <dgm:prSet presAssocID="{096A9AF0-0DAE-4EB3-B448-4501DA034F4A}" presName="ConnectLine" presStyleLbl="sibTrans1D1" presStyleIdx="1" presStyleCnt="8"/>
      <dgm:spPr>
        <a:noFill/>
        <a:ln w="12700" cap="flat" cmpd="sng" algn="ctr">
          <a:solidFill>
            <a:schemeClr val="accent3">
              <a:hueOff val="0"/>
              <a:satOff val="0"/>
              <a:lumOff val="0"/>
              <a:alphaOff val="0"/>
            </a:schemeClr>
          </a:solidFill>
          <a:prstDash val="dash"/>
          <a:miter lim="800000"/>
        </a:ln>
        <a:effectLst/>
      </dgm:spPr>
    </dgm:pt>
    <dgm:pt modelId="{FF66CCE9-A623-4A8A-B0B7-27816BD99425}" type="pres">
      <dgm:prSet presAssocID="{096A9AF0-0DAE-4EB3-B448-4501DA034F4A}" presName="EmptyPlaceHolder" presStyleCnt="0"/>
      <dgm:spPr/>
    </dgm:pt>
    <dgm:pt modelId="{EF616965-D5B7-4B83-9213-CA41FE1CB48F}" type="pres">
      <dgm:prSet presAssocID="{6B0D7DA9-E6ED-4137-9716-F48BF62327A8}" presName="spaceBetweenRectangles" presStyleCnt="0"/>
      <dgm:spPr/>
    </dgm:pt>
    <dgm:pt modelId="{1C20260C-AF78-4D94-A3B3-58CCD1C2DA26}" type="pres">
      <dgm:prSet presAssocID="{683CC5F6-E9B5-49F2-909E-A68D38896308}" presName="composite" presStyleCnt="0"/>
      <dgm:spPr/>
    </dgm:pt>
    <dgm:pt modelId="{992E2DD1-488F-497D-AFB9-CA67CB2DD9E4}" type="pres">
      <dgm:prSet presAssocID="{683CC5F6-E9B5-49F2-909E-A68D38896308}" presName="ConnectorPoint" presStyleLbl="lnNode1" presStyleIdx="2" presStyleCnt="8"/>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19DC771-5397-41E8-AB4B-CDE3ECB83485}" type="pres">
      <dgm:prSet presAssocID="{683CC5F6-E9B5-49F2-909E-A68D38896308}" presName="DropPinPlaceHolder" presStyleCnt="0"/>
      <dgm:spPr/>
    </dgm:pt>
    <dgm:pt modelId="{D04B0208-74E0-4A85-A769-483811C262EE}" type="pres">
      <dgm:prSet presAssocID="{683CC5F6-E9B5-49F2-909E-A68D38896308}" presName="DropPin" presStyleLbl="alignNode1" presStyleIdx="2" presStyleCnt="8"/>
      <dgm:spPr/>
    </dgm:pt>
    <dgm:pt modelId="{2B711D82-8874-490C-89C5-0E643C316414}" type="pres">
      <dgm:prSet presAssocID="{683CC5F6-E9B5-49F2-909E-A68D38896308}"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7330EF1F-2E8D-4751-8413-DACA743DDA4F}" type="pres">
      <dgm:prSet presAssocID="{683CC5F6-E9B5-49F2-909E-A68D38896308}" presName="L2TextContainer" presStyleLbl="revTx" presStyleIdx="4" presStyleCnt="16">
        <dgm:presLayoutVars>
          <dgm:bulletEnabled val="1"/>
        </dgm:presLayoutVars>
      </dgm:prSet>
      <dgm:spPr/>
    </dgm:pt>
    <dgm:pt modelId="{978F1E7C-80DA-4EFA-95A0-8F8B4847F6AC}" type="pres">
      <dgm:prSet presAssocID="{683CC5F6-E9B5-49F2-909E-A68D38896308}" presName="L1TextContainer" presStyleLbl="revTx" presStyleIdx="5" presStyleCnt="16">
        <dgm:presLayoutVars>
          <dgm:chMax val="1"/>
          <dgm:chPref val="1"/>
          <dgm:bulletEnabled val="1"/>
        </dgm:presLayoutVars>
      </dgm:prSet>
      <dgm:spPr/>
    </dgm:pt>
    <dgm:pt modelId="{45212CD5-0DE0-4032-99D4-4201E9EFB5BF}" type="pres">
      <dgm:prSet presAssocID="{683CC5F6-E9B5-49F2-909E-A68D38896308}" presName="ConnectLine" presStyleLbl="sibTrans1D1" presStyleIdx="2" presStyleCnt="8"/>
      <dgm:spPr>
        <a:noFill/>
        <a:ln w="12700" cap="flat" cmpd="sng" algn="ctr">
          <a:solidFill>
            <a:schemeClr val="accent4">
              <a:hueOff val="0"/>
              <a:satOff val="0"/>
              <a:lumOff val="0"/>
              <a:alphaOff val="0"/>
            </a:schemeClr>
          </a:solidFill>
          <a:prstDash val="dash"/>
          <a:miter lim="800000"/>
        </a:ln>
        <a:effectLst/>
      </dgm:spPr>
    </dgm:pt>
    <dgm:pt modelId="{FCBEB1BA-2B6F-43A1-B40B-8F4CFE80BAE8}" type="pres">
      <dgm:prSet presAssocID="{683CC5F6-E9B5-49F2-909E-A68D38896308}" presName="EmptyPlaceHolder" presStyleCnt="0"/>
      <dgm:spPr/>
    </dgm:pt>
    <dgm:pt modelId="{50C593D9-838E-41FB-9F12-73FB9375F51B}" type="pres">
      <dgm:prSet presAssocID="{4C61DDEE-8BBF-4CBF-B066-7E60B6DF0A11}" presName="spaceBetweenRectangles" presStyleCnt="0"/>
      <dgm:spPr/>
    </dgm:pt>
    <dgm:pt modelId="{DA5B2718-D315-43A2-89C2-779DC70AF127}" type="pres">
      <dgm:prSet presAssocID="{CA6B1BA0-B2FC-48AD-8EDA-F4AAA4AF2782}" presName="composite" presStyleCnt="0"/>
      <dgm:spPr/>
    </dgm:pt>
    <dgm:pt modelId="{3C5C06EB-6E66-49CE-BD3B-81109F7EED8C}" type="pres">
      <dgm:prSet presAssocID="{CA6B1BA0-B2FC-48AD-8EDA-F4AAA4AF2782}" presName="ConnectorPoint" presStyleLbl="lnNode1" presStyleIdx="3" presStyleCnt="8"/>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0F8660E-0011-4030-A230-96CB3F6093F7}" type="pres">
      <dgm:prSet presAssocID="{CA6B1BA0-B2FC-48AD-8EDA-F4AAA4AF2782}" presName="DropPinPlaceHolder" presStyleCnt="0"/>
      <dgm:spPr/>
    </dgm:pt>
    <dgm:pt modelId="{EE60D189-C102-4E11-96B9-5857C83D1192}" type="pres">
      <dgm:prSet presAssocID="{CA6B1BA0-B2FC-48AD-8EDA-F4AAA4AF2782}" presName="DropPin" presStyleLbl="alignNode1" presStyleIdx="3" presStyleCnt="8"/>
      <dgm:spPr/>
    </dgm:pt>
    <dgm:pt modelId="{5CF55DC1-51AF-4A99-B9BA-1BE5D9F0968D}" type="pres">
      <dgm:prSet presAssocID="{CA6B1BA0-B2FC-48AD-8EDA-F4AAA4AF2782}" presName="Ellipse" presStyleLbl="fgAcc1" presStyleIdx="4" presStyleCnt="9"/>
      <dgm:spPr>
        <a:prstGeom prst="star5">
          <a:avLst/>
        </a:prstGeom>
        <a:solidFill>
          <a:schemeClr val="lt1">
            <a:alpha val="90000"/>
            <a:hueOff val="0"/>
            <a:satOff val="0"/>
            <a:lumOff val="0"/>
            <a:alphaOff val="0"/>
          </a:schemeClr>
        </a:solidFill>
        <a:ln w="12700" cap="flat" cmpd="sng" algn="ctr">
          <a:noFill/>
          <a:prstDash val="solid"/>
          <a:miter lim="800000"/>
        </a:ln>
        <a:effectLst/>
      </dgm:spPr>
    </dgm:pt>
    <dgm:pt modelId="{DB0FF9E5-C05F-485B-8695-A0CD0F0CDFDF}" type="pres">
      <dgm:prSet presAssocID="{CA6B1BA0-B2FC-48AD-8EDA-F4AAA4AF2782}" presName="L2TextContainer" presStyleLbl="revTx" presStyleIdx="6" presStyleCnt="16">
        <dgm:presLayoutVars>
          <dgm:bulletEnabled val="1"/>
        </dgm:presLayoutVars>
      </dgm:prSet>
      <dgm:spPr/>
    </dgm:pt>
    <dgm:pt modelId="{C474845D-A5AB-49C4-8C2F-EFC3F3A553E3}" type="pres">
      <dgm:prSet presAssocID="{CA6B1BA0-B2FC-48AD-8EDA-F4AAA4AF2782}" presName="L1TextContainer" presStyleLbl="revTx" presStyleIdx="7" presStyleCnt="16">
        <dgm:presLayoutVars>
          <dgm:chMax val="1"/>
          <dgm:chPref val="1"/>
          <dgm:bulletEnabled val="1"/>
        </dgm:presLayoutVars>
      </dgm:prSet>
      <dgm:spPr/>
    </dgm:pt>
    <dgm:pt modelId="{EEA2A7A1-6E26-45AF-BD9E-EF4E20893567}" type="pres">
      <dgm:prSet presAssocID="{CA6B1BA0-B2FC-48AD-8EDA-F4AAA4AF2782}" presName="ConnectLine" presStyleLbl="sibTrans1D1" presStyleIdx="3" presStyleCnt="8"/>
      <dgm:spPr>
        <a:noFill/>
        <a:ln w="12700" cap="flat" cmpd="sng" algn="ctr">
          <a:solidFill>
            <a:schemeClr val="accent5">
              <a:hueOff val="0"/>
              <a:satOff val="0"/>
              <a:lumOff val="0"/>
              <a:alphaOff val="0"/>
            </a:schemeClr>
          </a:solidFill>
          <a:prstDash val="dash"/>
          <a:miter lim="800000"/>
        </a:ln>
        <a:effectLst/>
      </dgm:spPr>
    </dgm:pt>
    <dgm:pt modelId="{26A1731A-6301-4BC7-8E4D-A46EF9D7CF17}" type="pres">
      <dgm:prSet presAssocID="{CA6B1BA0-B2FC-48AD-8EDA-F4AAA4AF2782}" presName="EmptyPlaceHolder" presStyleCnt="0"/>
      <dgm:spPr/>
    </dgm:pt>
    <dgm:pt modelId="{48341C0E-A9D0-4A28-A1E3-05DF9DBCFD35}" type="pres">
      <dgm:prSet presAssocID="{39FB540D-D808-4040-9A37-0AC474C0212F}" presName="spaceBetweenRectangles" presStyleCnt="0"/>
      <dgm:spPr/>
    </dgm:pt>
    <dgm:pt modelId="{B69D5A07-9DFD-4E2F-8274-B245837E5CE0}" type="pres">
      <dgm:prSet presAssocID="{212ADAAB-D5CB-4BBC-8DAF-7340FD334994}" presName="composite" presStyleCnt="0"/>
      <dgm:spPr/>
    </dgm:pt>
    <dgm:pt modelId="{26F50031-6E1E-4DF5-92FE-EF5DB6A8155E}" type="pres">
      <dgm:prSet presAssocID="{212ADAAB-D5CB-4BBC-8DAF-7340FD334994}" presName="ConnectorPoint" presStyleLbl="lnNode1" presStyleIdx="4" presStyleCnt="8"/>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2FE18AD-1AC8-40F1-BC26-C95DCF6C7E3D}" type="pres">
      <dgm:prSet presAssocID="{212ADAAB-D5CB-4BBC-8DAF-7340FD334994}" presName="DropPinPlaceHolder" presStyleCnt="0"/>
      <dgm:spPr/>
    </dgm:pt>
    <dgm:pt modelId="{5ED49781-96FF-43D1-A2E8-93CFF9FCAF92}" type="pres">
      <dgm:prSet presAssocID="{212ADAAB-D5CB-4BBC-8DAF-7340FD334994}" presName="DropPin" presStyleLbl="alignNode1" presStyleIdx="4" presStyleCnt="8"/>
      <dgm:spPr/>
    </dgm:pt>
    <dgm:pt modelId="{5716E486-919D-4440-B7BE-8EC154E58091}" type="pres">
      <dgm:prSet presAssocID="{212ADAAB-D5CB-4BBC-8DAF-7340FD334994}" presName="Ellipse" presStyleLbl="fgAcc1" presStyleIdx="5" presStyleCnt="9"/>
      <dgm:spPr>
        <a:prstGeom prst="plus">
          <a:avLst/>
        </a:prstGeom>
        <a:solidFill>
          <a:schemeClr val="lt1">
            <a:alpha val="90000"/>
            <a:hueOff val="0"/>
            <a:satOff val="0"/>
            <a:lumOff val="0"/>
            <a:alphaOff val="0"/>
          </a:schemeClr>
        </a:solidFill>
        <a:ln w="12700" cap="flat" cmpd="sng" algn="ctr">
          <a:noFill/>
          <a:prstDash val="solid"/>
          <a:miter lim="800000"/>
        </a:ln>
        <a:effectLst/>
      </dgm:spPr>
    </dgm:pt>
    <dgm:pt modelId="{D8687653-8596-4E31-B024-D1501377CA58}" type="pres">
      <dgm:prSet presAssocID="{212ADAAB-D5CB-4BBC-8DAF-7340FD334994}" presName="L2TextContainer" presStyleLbl="revTx" presStyleIdx="8" presStyleCnt="16">
        <dgm:presLayoutVars>
          <dgm:bulletEnabled val="1"/>
        </dgm:presLayoutVars>
      </dgm:prSet>
      <dgm:spPr/>
    </dgm:pt>
    <dgm:pt modelId="{556BF417-4F24-4A5D-BE24-65CA3BB86777}" type="pres">
      <dgm:prSet presAssocID="{212ADAAB-D5CB-4BBC-8DAF-7340FD334994}" presName="L1TextContainer" presStyleLbl="revTx" presStyleIdx="9" presStyleCnt="16">
        <dgm:presLayoutVars>
          <dgm:chMax val="1"/>
          <dgm:chPref val="1"/>
          <dgm:bulletEnabled val="1"/>
        </dgm:presLayoutVars>
      </dgm:prSet>
      <dgm:spPr/>
    </dgm:pt>
    <dgm:pt modelId="{E863974E-ADCE-4214-A0F6-C8B6BB310DA9}" type="pres">
      <dgm:prSet presAssocID="{212ADAAB-D5CB-4BBC-8DAF-7340FD334994}" presName="ConnectLine" presStyleLbl="sibTrans1D1" presStyleIdx="4" presStyleCnt="8"/>
      <dgm:spPr>
        <a:noFill/>
        <a:ln w="12700" cap="flat" cmpd="sng" algn="ctr">
          <a:solidFill>
            <a:schemeClr val="accent6">
              <a:hueOff val="0"/>
              <a:satOff val="0"/>
              <a:lumOff val="0"/>
              <a:alphaOff val="0"/>
            </a:schemeClr>
          </a:solidFill>
          <a:prstDash val="dash"/>
          <a:miter lim="800000"/>
        </a:ln>
        <a:effectLst/>
      </dgm:spPr>
    </dgm:pt>
    <dgm:pt modelId="{C5C7DD11-CE46-400E-85D1-24E420752820}" type="pres">
      <dgm:prSet presAssocID="{212ADAAB-D5CB-4BBC-8DAF-7340FD334994}" presName="EmptyPlaceHolder" presStyleCnt="0"/>
      <dgm:spPr/>
    </dgm:pt>
    <dgm:pt modelId="{D0DC5A45-A7F9-4E99-AD10-B7B1B2EB393E}" type="pres">
      <dgm:prSet presAssocID="{AB2787E4-2A8B-428D-A4AE-2B14DCFFC4E7}" presName="spaceBetweenRectangles" presStyleCnt="0"/>
      <dgm:spPr/>
    </dgm:pt>
    <dgm:pt modelId="{12059290-1604-48A7-A8D8-B1407C4B114C}" type="pres">
      <dgm:prSet presAssocID="{A2560FD2-F12F-4A06-A96F-B86674952111}" presName="composite" presStyleCnt="0"/>
      <dgm:spPr/>
    </dgm:pt>
    <dgm:pt modelId="{C8FBD304-1B0B-4748-9E58-E691101B2003}" type="pres">
      <dgm:prSet presAssocID="{A2560FD2-F12F-4A06-A96F-B86674952111}" presName="ConnectorPoint" presStyleLbl="lnNode1" presStyleIdx="5"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AAE8501-D854-4265-A69B-A6E656116442}" type="pres">
      <dgm:prSet presAssocID="{A2560FD2-F12F-4A06-A96F-B86674952111}" presName="DropPinPlaceHolder" presStyleCnt="0"/>
      <dgm:spPr/>
    </dgm:pt>
    <dgm:pt modelId="{DB7CA074-BF5A-4DAC-B3E0-2E7AA7233385}" type="pres">
      <dgm:prSet presAssocID="{A2560FD2-F12F-4A06-A96F-B86674952111}" presName="DropPin" presStyleLbl="alignNode1" presStyleIdx="5" presStyleCnt="8"/>
      <dgm:spPr/>
    </dgm:pt>
    <dgm:pt modelId="{91ECA58D-A479-4AC1-BA3A-F414A27D920D}" type="pres">
      <dgm:prSet presAssocID="{A2560FD2-F12F-4A06-A96F-B86674952111}" presName="Ellipse" presStyleLbl="fgAcc1" presStyleIdx="6" presStyleCnt="9"/>
      <dgm:spPr>
        <a:prstGeom prst="plus">
          <a:avLst/>
        </a:prstGeom>
        <a:solidFill>
          <a:schemeClr val="lt1">
            <a:alpha val="90000"/>
            <a:hueOff val="0"/>
            <a:satOff val="0"/>
            <a:lumOff val="0"/>
            <a:alphaOff val="0"/>
          </a:schemeClr>
        </a:solidFill>
        <a:ln w="12700" cap="flat" cmpd="sng" algn="ctr">
          <a:noFill/>
          <a:prstDash val="solid"/>
          <a:miter lim="800000"/>
        </a:ln>
        <a:effectLst/>
      </dgm:spPr>
    </dgm:pt>
    <dgm:pt modelId="{37C8AE8A-36D1-49ED-96FD-B29683F04AA6}" type="pres">
      <dgm:prSet presAssocID="{A2560FD2-F12F-4A06-A96F-B86674952111}" presName="L2TextContainer" presStyleLbl="revTx" presStyleIdx="10" presStyleCnt="16">
        <dgm:presLayoutVars>
          <dgm:bulletEnabled val="1"/>
        </dgm:presLayoutVars>
      </dgm:prSet>
      <dgm:spPr/>
    </dgm:pt>
    <dgm:pt modelId="{9036CAAE-F9C3-4075-B0D4-15E7B86E1D6F}" type="pres">
      <dgm:prSet presAssocID="{A2560FD2-F12F-4A06-A96F-B86674952111}" presName="L1TextContainer" presStyleLbl="revTx" presStyleIdx="11" presStyleCnt="16">
        <dgm:presLayoutVars>
          <dgm:chMax val="1"/>
          <dgm:chPref val="1"/>
          <dgm:bulletEnabled val="1"/>
        </dgm:presLayoutVars>
      </dgm:prSet>
      <dgm:spPr/>
    </dgm:pt>
    <dgm:pt modelId="{025FDC93-9C4B-44E5-9E3A-61FEB3163806}" type="pres">
      <dgm:prSet presAssocID="{A2560FD2-F12F-4A06-A96F-B86674952111}" presName="ConnectLine" presStyleLbl="sibTrans1D1" presStyleIdx="5" presStyleCnt="8"/>
      <dgm:spPr>
        <a:noFill/>
        <a:ln w="12700" cap="flat" cmpd="sng" algn="ctr">
          <a:solidFill>
            <a:schemeClr val="accent2">
              <a:hueOff val="0"/>
              <a:satOff val="0"/>
              <a:lumOff val="0"/>
              <a:alphaOff val="0"/>
            </a:schemeClr>
          </a:solidFill>
          <a:prstDash val="dash"/>
          <a:miter lim="800000"/>
        </a:ln>
        <a:effectLst/>
      </dgm:spPr>
    </dgm:pt>
    <dgm:pt modelId="{E1D557DB-4028-46D5-9883-3687F7F32776}" type="pres">
      <dgm:prSet presAssocID="{A2560FD2-F12F-4A06-A96F-B86674952111}" presName="EmptyPlaceHolder" presStyleCnt="0"/>
      <dgm:spPr/>
    </dgm:pt>
    <dgm:pt modelId="{80C0D118-B9F9-462C-96C8-5A416E4FD011}" type="pres">
      <dgm:prSet presAssocID="{D3C3BC3F-2256-4FBC-AFA5-0D035E3EACD7}" presName="spaceBetweenRectangles" presStyleCnt="0"/>
      <dgm:spPr/>
    </dgm:pt>
    <dgm:pt modelId="{3F26E12B-8E45-4A02-B1F1-1FE723F92C95}" type="pres">
      <dgm:prSet presAssocID="{A0342AC4-2E7A-47ED-9119-40A7DED3327D}" presName="composite" presStyleCnt="0"/>
      <dgm:spPr/>
    </dgm:pt>
    <dgm:pt modelId="{2B868593-BFFC-4D38-9ED9-E32D16EE173B}" type="pres">
      <dgm:prSet presAssocID="{A0342AC4-2E7A-47ED-9119-40A7DED3327D}" presName="ConnectorPoint" presStyleLbl="lnNode1" presStyleIdx="6" presStyleCnt="8"/>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2CDAAA0-3D99-43B1-B307-3194D3AC928B}" type="pres">
      <dgm:prSet presAssocID="{A0342AC4-2E7A-47ED-9119-40A7DED3327D}" presName="DropPinPlaceHolder" presStyleCnt="0"/>
      <dgm:spPr/>
    </dgm:pt>
    <dgm:pt modelId="{6C8D724F-C8B4-44B5-BFDE-5062B2E6B54F}" type="pres">
      <dgm:prSet presAssocID="{A0342AC4-2E7A-47ED-9119-40A7DED3327D}" presName="DropPin" presStyleLbl="alignNode1" presStyleIdx="6" presStyleCnt="8"/>
      <dgm:spPr/>
    </dgm:pt>
    <dgm:pt modelId="{ECD0A342-25B9-4102-8D62-B38959BDA7B7}" type="pres">
      <dgm:prSet presAssocID="{A0342AC4-2E7A-47ED-9119-40A7DED3327D}" presName="Ellipse" presStyleLbl="fgAcc1" presStyleIdx="7" presStyleCnt="9"/>
      <dgm:spPr>
        <a:prstGeom prst="plus">
          <a:avLst/>
        </a:prstGeom>
        <a:solidFill>
          <a:schemeClr val="lt1">
            <a:alpha val="90000"/>
            <a:hueOff val="0"/>
            <a:satOff val="0"/>
            <a:lumOff val="0"/>
            <a:alphaOff val="0"/>
          </a:schemeClr>
        </a:solidFill>
        <a:ln w="12700" cap="flat" cmpd="sng" algn="ctr">
          <a:noFill/>
          <a:prstDash val="solid"/>
          <a:miter lim="800000"/>
        </a:ln>
        <a:effectLst/>
      </dgm:spPr>
    </dgm:pt>
    <dgm:pt modelId="{6A2BA89F-8060-4D20-83E3-631145A6D210}" type="pres">
      <dgm:prSet presAssocID="{A0342AC4-2E7A-47ED-9119-40A7DED3327D}" presName="L2TextContainer" presStyleLbl="revTx" presStyleIdx="12" presStyleCnt="16">
        <dgm:presLayoutVars>
          <dgm:bulletEnabled val="1"/>
        </dgm:presLayoutVars>
      </dgm:prSet>
      <dgm:spPr/>
    </dgm:pt>
    <dgm:pt modelId="{7D8533C4-C986-4CB7-AF37-732AE722F215}" type="pres">
      <dgm:prSet presAssocID="{A0342AC4-2E7A-47ED-9119-40A7DED3327D}" presName="L1TextContainer" presStyleLbl="revTx" presStyleIdx="13" presStyleCnt="16">
        <dgm:presLayoutVars>
          <dgm:chMax val="1"/>
          <dgm:chPref val="1"/>
          <dgm:bulletEnabled val="1"/>
        </dgm:presLayoutVars>
      </dgm:prSet>
      <dgm:spPr/>
    </dgm:pt>
    <dgm:pt modelId="{AC558197-9B27-4C2E-9153-891058554AC9}" type="pres">
      <dgm:prSet presAssocID="{A0342AC4-2E7A-47ED-9119-40A7DED3327D}" presName="ConnectLine" presStyleLbl="sibTrans1D1" presStyleIdx="6" presStyleCnt="8"/>
      <dgm:spPr>
        <a:noFill/>
        <a:ln w="12700" cap="flat" cmpd="sng" algn="ctr">
          <a:solidFill>
            <a:schemeClr val="accent3">
              <a:hueOff val="0"/>
              <a:satOff val="0"/>
              <a:lumOff val="0"/>
              <a:alphaOff val="0"/>
            </a:schemeClr>
          </a:solidFill>
          <a:prstDash val="dash"/>
          <a:miter lim="800000"/>
        </a:ln>
        <a:effectLst/>
      </dgm:spPr>
    </dgm:pt>
    <dgm:pt modelId="{08AA37F7-10D5-444C-BA61-43D9493421D0}" type="pres">
      <dgm:prSet presAssocID="{A0342AC4-2E7A-47ED-9119-40A7DED3327D}" presName="EmptyPlaceHolder" presStyleCnt="0"/>
      <dgm:spPr/>
    </dgm:pt>
    <dgm:pt modelId="{CEF82B74-E103-4C87-9B34-3EFC41E78152}" type="pres">
      <dgm:prSet presAssocID="{DD80843D-F50A-4E0A-9FE1-FB1D5D32EEE3}" presName="spaceBetweenRectangles" presStyleCnt="0"/>
      <dgm:spPr/>
    </dgm:pt>
    <dgm:pt modelId="{1DA1C212-4982-4E23-961D-F0C7D3CA4F79}" type="pres">
      <dgm:prSet presAssocID="{85812070-4852-4F0B-A213-D65381CA65E5}" presName="composite" presStyleCnt="0"/>
      <dgm:spPr/>
    </dgm:pt>
    <dgm:pt modelId="{D1B08ED4-D157-4A66-BC90-CA8FB50800CD}" type="pres">
      <dgm:prSet presAssocID="{85812070-4852-4F0B-A213-D65381CA65E5}" presName="ConnectorPoint" presStyleLbl="lnNode1" presStyleIdx="7" presStyleCnt="8"/>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F5E866B-9C5F-472C-9ABB-CD2C1F44362E}" type="pres">
      <dgm:prSet presAssocID="{85812070-4852-4F0B-A213-D65381CA65E5}" presName="DropPinPlaceHolder" presStyleCnt="0"/>
      <dgm:spPr/>
    </dgm:pt>
    <dgm:pt modelId="{BAD79666-FEF0-476B-8D50-D6AF764914D0}" type="pres">
      <dgm:prSet presAssocID="{85812070-4852-4F0B-A213-D65381CA65E5}" presName="DropPin" presStyleLbl="alignNode1" presStyleIdx="7" presStyleCnt="8"/>
      <dgm:spPr/>
    </dgm:pt>
    <dgm:pt modelId="{0FC37821-6651-4BAC-978B-AED1886687F5}" type="pres">
      <dgm:prSet presAssocID="{85812070-4852-4F0B-A213-D65381CA65E5}" presName="Ellipse" presStyleLbl="fgAcc1" presStyleIdx="8" presStyleCnt="9"/>
      <dgm:spPr>
        <a:prstGeom prst="plus">
          <a:avLst/>
        </a:prstGeom>
        <a:solidFill>
          <a:schemeClr val="lt1">
            <a:alpha val="90000"/>
            <a:hueOff val="0"/>
            <a:satOff val="0"/>
            <a:lumOff val="0"/>
            <a:alphaOff val="0"/>
          </a:schemeClr>
        </a:solidFill>
        <a:ln w="12700" cap="flat" cmpd="sng" algn="ctr">
          <a:noFill/>
          <a:prstDash val="solid"/>
          <a:miter lim="800000"/>
        </a:ln>
        <a:effectLst/>
      </dgm:spPr>
    </dgm:pt>
    <dgm:pt modelId="{7BC61339-D84B-43B3-976B-BA08607BFA00}" type="pres">
      <dgm:prSet presAssocID="{85812070-4852-4F0B-A213-D65381CA65E5}" presName="L2TextContainer" presStyleLbl="revTx" presStyleIdx="14" presStyleCnt="16">
        <dgm:presLayoutVars>
          <dgm:bulletEnabled val="1"/>
        </dgm:presLayoutVars>
      </dgm:prSet>
      <dgm:spPr/>
    </dgm:pt>
    <dgm:pt modelId="{E468EDAE-3495-4D89-BCA9-1E2C404C7412}" type="pres">
      <dgm:prSet presAssocID="{85812070-4852-4F0B-A213-D65381CA65E5}" presName="L1TextContainer" presStyleLbl="revTx" presStyleIdx="15" presStyleCnt="16">
        <dgm:presLayoutVars>
          <dgm:chMax val="1"/>
          <dgm:chPref val="1"/>
          <dgm:bulletEnabled val="1"/>
        </dgm:presLayoutVars>
      </dgm:prSet>
      <dgm:spPr/>
    </dgm:pt>
    <dgm:pt modelId="{EE299397-990D-48C7-A534-3AFED0B03709}" type="pres">
      <dgm:prSet presAssocID="{85812070-4852-4F0B-A213-D65381CA65E5}" presName="ConnectLine" presStyleLbl="sibTrans1D1" presStyleIdx="7" presStyleCnt="8"/>
      <dgm:spPr>
        <a:noFill/>
        <a:ln w="12700" cap="flat" cmpd="sng" algn="ctr">
          <a:solidFill>
            <a:schemeClr val="accent4">
              <a:hueOff val="0"/>
              <a:satOff val="0"/>
              <a:lumOff val="0"/>
              <a:alphaOff val="0"/>
            </a:schemeClr>
          </a:solidFill>
          <a:prstDash val="dash"/>
          <a:miter lim="800000"/>
        </a:ln>
        <a:effectLst/>
      </dgm:spPr>
    </dgm:pt>
    <dgm:pt modelId="{4AB18080-EA26-4A58-911D-F9AA7065550A}" type="pres">
      <dgm:prSet presAssocID="{85812070-4852-4F0B-A213-D65381CA65E5}" presName="EmptyPlaceHolder" presStyleCnt="0"/>
      <dgm:spPr/>
    </dgm:pt>
  </dgm:ptLst>
  <dgm:cxnLst>
    <dgm:cxn modelId="{3856A214-C3C2-4739-BF4E-BF607B237253}" type="presOf" srcId="{831701CF-77C7-46C0-A913-8CC39517BAB8}" destId="{3D83C2F4-6B79-4B2F-B74D-B190044F634E}" srcOrd="0" destOrd="0" presId="urn:microsoft.com/office/officeart/2017/3/layout/DropPinTimeline"/>
    <dgm:cxn modelId="{ED45E525-A9F3-4276-B4A7-292FCC8FD063}" type="presOf" srcId="{9DCEA5FC-4640-45AF-B712-7A4FD94AEF0D}" destId="{0C4E9B1E-87E8-4DF6-80DC-180A29AB347D}" srcOrd="0" destOrd="0" presId="urn:microsoft.com/office/officeart/2017/3/layout/DropPinTimeline"/>
    <dgm:cxn modelId="{AE666F2F-445C-4E03-B423-62C96F780674}" type="presOf" srcId="{EEE97B31-1D01-4901-9BF3-F1A013B56120}" destId="{6A2BA89F-8060-4D20-83E3-631145A6D210}" srcOrd="0" destOrd="0" presId="urn:microsoft.com/office/officeart/2017/3/layout/DropPinTimeline"/>
    <dgm:cxn modelId="{658C233C-0BB5-46BF-AAC6-36CD138A6C78}" type="presOf" srcId="{2AEE5C11-34AE-4EB7-8907-9BED418EA471}" destId="{D8687653-8596-4E31-B024-D1501377CA58}" srcOrd="0" destOrd="0" presId="urn:microsoft.com/office/officeart/2017/3/layout/DropPinTimeline"/>
    <dgm:cxn modelId="{C4D3E23F-75D9-41B7-BF48-6650E2E4984B}" type="presOf" srcId="{3CB04A44-4013-4CA7-90FD-29AFC3C15E37}" destId="{DB0FF9E5-C05F-485B-8695-A0CD0F0CDFD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00F90364-40C3-49E4-85C9-EEB5A1D34E85}" type="presOf" srcId="{85812070-4852-4F0B-A213-D65381CA65E5}" destId="{E468EDAE-3495-4D89-BCA9-1E2C404C7412}" srcOrd="0" destOrd="0" presId="urn:microsoft.com/office/officeart/2017/3/layout/DropPinTimeline"/>
    <dgm:cxn modelId="{4137C964-56AF-4151-8A3D-ACE69E56C966}" type="presOf" srcId="{A2560FD2-F12F-4A06-A96F-B86674952111}" destId="{9036CAAE-F9C3-4075-B0D4-15E7B86E1D6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4A8F052-3377-4BA4-8C62-CCF5039C85D7}" srcId="{CA6B1BA0-B2FC-48AD-8EDA-F4AAA4AF2782}" destId="{3CB04A44-4013-4CA7-90FD-29AFC3C15E37}" srcOrd="0" destOrd="0" parTransId="{ECEE936A-E3CC-4209-BECC-1CD0C85A2B72}" sibTransId="{D7A8F7A0-47A3-4464-B3B7-E0806DF46627}"/>
    <dgm:cxn modelId="{EFCEB354-99E2-4BC1-9746-DEA9B855E4A6}" type="presOf" srcId="{096A9AF0-0DAE-4EB3-B448-4501DA034F4A}" destId="{08A022D0-C2DB-4980-972C-EAC81817D522}" srcOrd="0" destOrd="0" presId="urn:microsoft.com/office/officeart/2017/3/layout/DropPinTimeline"/>
    <dgm:cxn modelId="{AD750C7C-7934-4F5A-8C92-4F579613BA6D}" type="presOf" srcId="{63085546-7C7C-4B3E-ABEB-2669F1A65FB2}" destId="{20A37925-D9BE-492B-B550-413C1FD71421}"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F9D8B584-9399-4A2B-8ADC-F71293A4822C}" srcId="{63085546-7C7C-4B3E-ABEB-2669F1A65FB2}" destId="{A2560FD2-F12F-4A06-A96F-B86674952111}" srcOrd="5" destOrd="0" parTransId="{96173659-138A-4A00-AE0B-9063EA9393A6}" sibTransId="{D3C3BC3F-2256-4FBC-AFA5-0D035E3EACD7}"/>
    <dgm:cxn modelId="{B65AFC8B-64B8-4047-8540-AA47917E77AA}" srcId="{85812070-4852-4F0B-A213-D65381CA65E5}" destId="{E531E8B0-F921-49D2-83DA-0425551D5ABE}" srcOrd="0" destOrd="0" parTransId="{D6161F23-1EA9-4C35-99A3-B46AAB8DEA95}" sibTransId="{379AE3FD-7A28-47A0-9964-B145E8EF7EC6}"/>
    <dgm:cxn modelId="{53825A90-AA14-45F5-809B-6A63FF1D731C}" srcId="{A0342AC4-2E7A-47ED-9119-40A7DED3327D}" destId="{EEE97B31-1D01-4901-9BF3-F1A013B56120}" srcOrd="0" destOrd="0" parTransId="{AF468AB5-5B6C-43DD-AA90-5DD1B2D39C91}" sibTransId="{C2D1B590-352C-471A-91F8-63CF8DFFB7BA}"/>
    <dgm:cxn modelId="{1F24A394-6DE8-4400-8E22-CABB2126AAAF}" type="presOf" srcId="{CA6B1BA0-B2FC-48AD-8EDA-F4AAA4AF2782}" destId="{C474845D-A5AB-49C4-8C2F-EFC3F3A553E3}" srcOrd="0" destOrd="0" presId="urn:microsoft.com/office/officeart/2017/3/layout/DropPinTimeline"/>
    <dgm:cxn modelId="{B079DC98-0589-40F4-B978-61D3560DE69C}" type="presOf" srcId="{4EA069F3-397F-40D5-94A6-32C3E355C277}" destId="{7330EF1F-2E8D-4751-8413-DACA743DDA4F}" srcOrd="0" destOrd="0" presId="urn:microsoft.com/office/officeart/2017/3/layout/DropPinTimeline"/>
    <dgm:cxn modelId="{3EC23EA1-68BC-44C0-8442-316334316E69}" type="presOf" srcId="{683CC5F6-E9B5-49F2-909E-A68D38896308}" destId="{978F1E7C-80DA-4EFA-95A0-8F8B4847F6AC}" srcOrd="0" destOrd="0" presId="urn:microsoft.com/office/officeart/2017/3/layout/DropPinTimeline"/>
    <dgm:cxn modelId="{9D5410A2-4807-46ED-BCEB-EFD3E504FC50}" type="presOf" srcId="{1E529C6E-C939-479A-A075-9E9B02837B50}" destId="{37C8AE8A-36D1-49ED-96FD-B29683F04AA6}" srcOrd="0" destOrd="0" presId="urn:microsoft.com/office/officeart/2017/3/layout/DropPinTimeline"/>
    <dgm:cxn modelId="{8E3452B3-F68F-4C93-B16E-FD280F83560E}" type="presOf" srcId="{A0342AC4-2E7A-47ED-9119-40A7DED3327D}" destId="{7D8533C4-C986-4CB7-AF37-732AE722F215}"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CA0753BD-DB60-4D68-8486-5B376B839B26}" srcId="{63085546-7C7C-4B3E-ABEB-2669F1A65FB2}" destId="{096A9AF0-0DAE-4EB3-B448-4501DA034F4A}" srcOrd="1" destOrd="0" parTransId="{8CE6ABD6-768E-42C8-9029-C3B5F278B21C}" sibTransId="{6B0D7DA9-E6ED-4137-9716-F48BF62327A8}"/>
    <dgm:cxn modelId="{BC5A70C8-9D97-4922-BCDB-6316D191C527}" srcId="{683CC5F6-E9B5-49F2-909E-A68D38896308}" destId="{4EA069F3-397F-40D5-94A6-32C3E355C277}" srcOrd="0" destOrd="0" parTransId="{2F99115B-608E-4E08-A503-B74879A76D07}" sibTransId="{E94D5EF7-F47C-476C-A5FE-1C35261B578A}"/>
    <dgm:cxn modelId="{6D5016CB-428F-4126-9BA3-A5C205B9BB43}" type="presOf" srcId="{212ADAAB-D5CB-4BBC-8DAF-7340FD334994}" destId="{556BF417-4F24-4A5D-BE24-65CA3BB86777}" srcOrd="0" destOrd="0" presId="urn:microsoft.com/office/officeart/2017/3/layout/DropPinTimeline"/>
    <dgm:cxn modelId="{D90ACDD7-74CE-4C49-AD9C-DB9770B471A2}" type="presOf" srcId="{E531E8B0-F921-49D2-83DA-0425551D5ABE}" destId="{7BC61339-D84B-43B3-976B-BA08607BFA00}" srcOrd="0" destOrd="0" presId="urn:microsoft.com/office/officeart/2017/3/layout/DropPinTimeline"/>
    <dgm:cxn modelId="{961197DA-847F-4653-86F4-22DFA41621BA}" srcId="{63085546-7C7C-4B3E-ABEB-2669F1A65FB2}" destId="{85812070-4852-4F0B-A213-D65381CA65E5}" srcOrd="7" destOrd="0" parTransId="{2AB76E1E-C302-47B1-8D03-443071D3C2D5}" sibTransId="{26352E1B-6FB7-42BC-BB98-E5493C7DE5AD}"/>
    <dgm:cxn modelId="{CD6B6EE8-3813-4EF1-BFEC-C005A3326D63}" srcId="{63085546-7C7C-4B3E-ABEB-2669F1A65FB2}" destId="{CA6B1BA0-B2FC-48AD-8EDA-F4AAA4AF2782}" srcOrd="3" destOrd="0" parTransId="{D7D3AA07-BCB9-4212-A556-E90870FB1413}" sibTransId="{39FB540D-D808-4040-9A37-0AC474C0212F}"/>
    <dgm:cxn modelId="{632170EA-5BEF-4450-891A-B040C0583157}" srcId="{63085546-7C7C-4B3E-ABEB-2669F1A65FB2}" destId="{A0342AC4-2E7A-47ED-9119-40A7DED3327D}" srcOrd="6" destOrd="0" parTransId="{3F08EA6B-E136-4B75-BCEE-E036FC9502B4}" sibTransId="{DD80843D-F50A-4E0A-9FE1-FB1D5D32EEE3}"/>
    <dgm:cxn modelId="{722B57F1-C576-4F03-B975-6F3DA1E20FE6}" type="presOf" srcId="{92921081-529B-4D1C-83A4-C416BB4C5224}" destId="{2B787009-7E5C-433E-8F14-B2CB5CCFFFF5}" srcOrd="0" destOrd="0" presId="urn:microsoft.com/office/officeart/2017/3/layout/DropPinTimeline"/>
    <dgm:cxn modelId="{59786CF9-070F-4821-A4E9-D33DB930D8D2}" srcId="{63085546-7C7C-4B3E-ABEB-2669F1A65FB2}" destId="{683CC5F6-E9B5-49F2-909E-A68D38896308}" srcOrd="2" destOrd="0" parTransId="{15BFC747-B881-4328-BFBE-9BC128388CC6}" sibTransId="{4C61DDEE-8BBF-4CBF-B066-7E60B6DF0A11}"/>
    <dgm:cxn modelId="{1189AE19-8D0C-4DAD-A79C-A3A9FD57E58B}" type="presParOf" srcId="{20A37925-D9BE-492B-B550-413C1FD71421}" destId="{CFE9DF40-0251-4E30-A78E-6B9CA2ABDD62}" srcOrd="0" destOrd="0" presId="urn:microsoft.com/office/officeart/2017/3/layout/DropPinTimeline"/>
    <dgm:cxn modelId="{4833A61A-26CB-43B9-8AD8-9E579B1E1A7F}" type="presParOf" srcId="{20A37925-D9BE-492B-B550-413C1FD71421}" destId="{92342274-72C5-41F1-A984-9EC9A085BD59}" srcOrd="1" destOrd="0" presId="urn:microsoft.com/office/officeart/2017/3/layout/DropPinTimeline"/>
    <dgm:cxn modelId="{83CDB6CE-5F4A-4ED2-8582-D6E5576E2242}" type="presParOf" srcId="{92342274-72C5-41F1-A984-9EC9A085BD59}" destId="{5C9D77B2-8160-41AF-A47B-EC149DBC07E8}" srcOrd="0" destOrd="0" presId="urn:microsoft.com/office/officeart/2017/3/layout/DropPinTimeline"/>
    <dgm:cxn modelId="{8016A075-41E1-425B-8E64-01012366E73A}" type="presParOf" srcId="{5C9D77B2-8160-41AF-A47B-EC149DBC07E8}" destId="{87F856B5-884F-40C2-9D7C-D391F7430678}" srcOrd="0" destOrd="0" presId="urn:microsoft.com/office/officeart/2017/3/layout/DropPinTimeline"/>
    <dgm:cxn modelId="{C7406B35-E810-4FBD-95B9-504A6AE2356B}" type="presParOf" srcId="{5C9D77B2-8160-41AF-A47B-EC149DBC07E8}" destId="{DACFF0C4-3902-4B42-BE16-C08302C0456F}" srcOrd="1" destOrd="0" presId="urn:microsoft.com/office/officeart/2017/3/layout/DropPinTimeline"/>
    <dgm:cxn modelId="{5EEAD281-DBC2-4665-B669-B327134A6FBE}" type="presParOf" srcId="{DACFF0C4-3902-4B42-BE16-C08302C0456F}" destId="{CA0C921F-5971-4E86-8B0F-E063D0EC16C8}" srcOrd="0" destOrd="0" presId="urn:microsoft.com/office/officeart/2017/3/layout/DropPinTimeline"/>
    <dgm:cxn modelId="{0F73DA93-56F7-49DA-BCD4-B4F6334B7408}" type="presParOf" srcId="{DACFF0C4-3902-4B42-BE16-C08302C0456F}" destId="{E719FD66-5D21-4857-9CE9-3CC71289DDAF}" srcOrd="1" destOrd="0" presId="urn:microsoft.com/office/officeart/2017/3/layout/DropPinTimeline"/>
    <dgm:cxn modelId="{4A41CF05-FA53-4982-B92C-489E5D186559}" type="presParOf" srcId="{5C9D77B2-8160-41AF-A47B-EC149DBC07E8}" destId="{3D83C2F4-6B79-4B2F-B74D-B190044F634E}" srcOrd="2" destOrd="0" presId="urn:microsoft.com/office/officeart/2017/3/layout/DropPinTimeline"/>
    <dgm:cxn modelId="{5113F26A-B47C-4F2D-86ED-C18CD60556E5}" type="presParOf" srcId="{5C9D77B2-8160-41AF-A47B-EC149DBC07E8}" destId="{0C4E9B1E-87E8-4DF6-80DC-180A29AB347D}" srcOrd="3" destOrd="0" presId="urn:microsoft.com/office/officeart/2017/3/layout/DropPinTimeline"/>
    <dgm:cxn modelId="{127BC9AF-1F53-45BC-9636-A4419EA72888}" type="presParOf" srcId="{5C9D77B2-8160-41AF-A47B-EC149DBC07E8}" destId="{A51394B9-41AB-49C7-9531-FE4D0184ED99}" srcOrd="4" destOrd="0" presId="urn:microsoft.com/office/officeart/2017/3/layout/DropPinTimeline"/>
    <dgm:cxn modelId="{46CDE81A-1413-43AE-9FF7-0084C45B9271}" type="presParOf" srcId="{5C9D77B2-8160-41AF-A47B-EC149DBC07E8}" destId="{447E503B-297C-402F-B66D-34D9100B3A54}" srcOrd="5" destOrd="0" presId="urn:microsoft.com/office/officeart/2017/3/layout/DropPinTimeline"/>
    <dgm:cxn modelId="{702C62A0-B02A-4BFD-B74E-205753A2B3CC}" type="presParOf" srcId="{92342274-72C5-41F1-A984-9EC9A085BD59}" destId="{A7098B79-2AE9-433B-9420-768B196067DE}" srcOrd="1" destOrd="0" presId="urn:microsoft.com/office/officeart/2017/3/layout/DropPinTimeline"/>
    <dgm:cxn modelId="{EECC264B-1BD1-46F4-9B77-2D22A4A37DC4}" type="presParOf" srcId="{92342274-72C5-41F1-A984-9EC9A085BD59}" destId="{6195CD58-9228-46A6-8286-3C07F25FAAE7}" srcOrd="2" destOrd="0" presId="urn:microsoft.com/office/officeart/2017/3/layout/DropPinTimeline"/>
    <dgm:cxn modelId="{A5EA39CE-52A5-4737-90B7-F7C9A3A5452A}" type="presParOf" srcId="{6195CD58-9228-46A6-8286-3C07F25FAAE7}" destId="{BE99B6D6-FE7C-4E4F-9251-DD875F54F041}" srcOrd="0" destOrd="0" presId="urn:microsoft.com/office/officeart/2017/3/layout/DropPinTimeline"/>
    <dgm:cxn modelId="{BE5B0156-2CCE-4537-8BA4-011C79EDFE89}" type="presParOf" srcId="{6195CD58-9228-46A6-8286-3C07F25FAAE7}" destId="{23547A89-3603-48F2-A273-84373601024A}" srcOrd="1" destOrd="0" presId="urn:microsoft.com/office/officeart/2017/3/layout/DropPinTimeline"/>
    <dgm:cxn modelId="{23FE72DC-2EF8-4284-9C04-4F15440381DF}" type="presParOf" srcId="{23547A89-3603-48F2-A273-84373601024A}" destId="{F1A58A67-4C1B-4D15-AEFE-85B607DAF601}" srcOrd="0" destOrd="0" presId="urn:microsoft.com/office/officeart/2017/3/layout/DropPinTimeline"/>
    <dgm:cxn modelId="{2DFC6450-76B5-462A-ADFB-CAD6CB09F3DC}" type="presParOf" srcId="{23547A89-3603-48F2-A273-84373601024A}" destId="{BEAC35D0-1C94-405B-A04D-26262999C531}" srcOrd="1" destOrd="0" presId="urn:microsoft.com/office/officeart/2017/3/layout/DropPinTimeline"/>
    <dgm:cxn modelId="{18683CB1-E4C9-48CF-BA72-6529141CD299}" type="presParOf" srcId="{6195CD58-9228-46A6-8286-3C07F25FAAE7}" destId="{2B787009-7E5C-433E-8F14-B2CB5CCFFFF5}" srcOrd="2" destOrd="0" presId="urn:microsoft.com/office/officeart/2017/3/layout/DropPinTimeline"/>
    <dgm:cxn modelId="{CB861A14-9BD5-45BF-8EFC-E2C2C84BF5E4}" type="presParOf" srcId="{6195CD58-9228-46A6-8286-3C07F25FAAE7}" destId="{08A022D0-C2DB-4980-972C-EAC81817D522}" srcOrd="3" destOrd="0" presId="urn:microsoft.com/office/officeart/2017/3/layout/DropPinTimeline"/>
    <dgm:cxn modelId="{AD14B048-F026-432D-BF5C-CBFAE7F038E4}" type="presParOf" srcId="{6195CD58-9228-46A6-8286-3C07F25FAAE7}" destId="{4BD0541A-2922-43B9-8407-A5C3174F12C8}" srcOrd="4" destOrd="0" presId="urn:microsoft.com/office/officeart/2017/3/layout/DropPinTimeline"/>
    <dgm:cxn modelId="{53A64639-00FF-4EE6-904C-F3198B363CE5}" type="presParOf" srcId="{6195CD58-9228-46A6-8286-3C07F25FAAE7}" destId="{FF66CCE9-A623-4A8A-B0B7-27816BD99425}" srcOrd="5" destOrd="0" presId="urn:microsoft.com/office/officeart/2017/3/layout/DropPinTimeline"/>
    <dgm:cxn modelId="{15E5993F-A7D9-4358-8050-ACA628331510}" type="presParOf" srcId="{92342274-72C5-41F1-A984-9EC9A085BD59}" destId="{EF616965-D5B7-4B83-9213-CA41FE1CB48F}" srcOrd="3" destOrd="0" presId="urn:microsoft.com/office/officeart/2017/3/layout/DropPinTimeline"/>
    <dgm:cxn modelId="{25EA0866-0C49-4E9A-A971-50114F9AAAD3}" type="presParOf" srcId="{92342274-72C5-41F1-A984-9EC9A085BD59}" destId="{1C20260C-AF78-4D94-A3B3-58CCD1C2DA26}" srcOrd="4" destOrd="0" presId="urn:microsoft.com/office/officeart/2017/3/layout/DropPinTimeline"/>
    <dgm:cxn modelId="{4D397540-6C01-4A5F-B90F-DC071C1139C0}" type="presParOf" srcId="{1C20260C-AF78-4D94-A3B3-58CCD1C2DA26}" destId="{992E2DD1-488F-497D-AFB9-CA67CB2DD9E4}" srcOrd="0" destOrd="0" presId="urn:microsoft.com/office/officeart/2017/3/layout/DropPinTimeline"/>
    <dgm:cxn modelId="{C97E268A-352D-4BF6-BA47-5A133C616B02}" type="presParOf" srcId="{1C20260C-AF78-4D94-A3B3-58CCD1C2DA26}" destId="{F19DC771-5397-41E8-AB4B-CDE3ECB83485}" srcOrd="1" destOrd="0" presId="urn:microsoft.com/office/officeart/2017/3/layout/DropPinTimeline"/>
    <dgm:cxn modelId="{87EF464C-B8C1-4F10-9378-4327E3EAD292}" type="presParOf" srcId="{F19DC771-5397-41E8-AB4B-CDE3ECB83485}" destId="{D04B0208-74E0-4A85-A769-483811C262EE}" srcOrd="0" destOrd="0" presId="urn:microsoft.com/office/officeart/2017/3/layout/DropPinTimeline"/>
    <dgm:cxn modelId="{7BC393B5-2558-4B66-8DE9-97E2761EE627}" type="presParOf" srcId="{F19DC771-5397-41E8-AB4B-CDE3ECB83485}" destId="{2B711D82-8874-490C-89C5-0E643C316414}" srcOrd="1" destOrd="0" presId="urn:microsoft.com/office/officeart/2017/3/layout/DropPinTimeline"/>
    <dgm:cxn modelId="{B18ABB69-6934-4C42-BD19-70195A5BBF42}" type="presParOf" srcId="{1C20260C-AF78-4D94-A3B3-58CCD1C2DA26}" destId="{7330EF1F-2E8D-4751-8413-DACA743DDA4F}" srcOrd="2" destOrd="0" presId="urn:microsoft.com/office/officeart/2017/3/layout/DropPinTimeline"/>
    <dgm:cxn modelId="{154A1F68-F814-4C33-BEDD-08ADB3A72474}" type="presParOf" srcId="{1C20260C-AF78-4D94-A3B3-58CCD1C2DA26}" destId="{978F1E7C-80DA-4EFA-95A0-8F8B4847F6AC}" srcOrd="3" destOrd="0" presId="urn:microsoft.com/office/officeart/2017/3/layout/DropPinTimeline"/>
    <dgm:cxn modelId="{43F4C6A0-D16B-4EE9-BA39-EFA00FD6524E}" type="presParOf" srcId="{1C20260C-AF78-4D94-A3B3-58CCD1C2DA26}" destId="{45212CD5-0DE0-4032-99D4-4201E9EFB5BF}" srcOrd="4" destOrd="0" presId="urn:microsoft.com/office/officeart/2017/3/layout/DropPinTimeline"/>
    <dgm:cxn modelId="{621F012B-7156-4EE8-8228-74F58DD8F22A}" type="presParOf" srcId="{1C20260C-AF78-4D94-A3B3-58CCD1C2DA26}" destId="{FCBEB1BA-2B6F-43A1-B40B-8F4CFE80BAE8}" srcOrd="5" destOrd="0" presId="urn:microsoft.com/office/officeart/2017/3/layout/DropPinTimeline"/>
    <dgm:cxn modelId="{31D89EF4-E53C-4BC2-A075-AFC06B56B16C}" type="presParOf" srcId="{92342274-72C5-41F1-A984-9EC9A085BD59}" destId="{50C593D9-838E-41FB-9F12-73FB9375F51B}" srcOrd="5" destOrd="0" presId="urn:microsoft.com/office/officeart/2017/3/layout/DropPinTimeline"/>
    <dgm:cxn modelId="{E4D8B216-C07E-45B6-B34E-D654D3257E7A}" type="presParOf" srcId="{92342274-72C5-41F1-A984-9EC9A085BD59}" destId="{DA5B2718-D315-43A2-89C2-779DC70AF127}" srcOrd="6" destOrd="0" presId="urn:microsoft.com/office/officeart/2017/3/layout/DropPinTimeline"/>
    <dgm:cxn modelId="{66449834-7645-4B5E-A195-F6C7E3F12E96}" type="presParOf" srcId="{DA5B2718-D315-43A2-89C2-779DC70AF127}" destId="{3C5C06EB-6E66-49CE-BD3B-81109F7EED8C}" srcOrd="0" destOrd="0" presId="urn:microsoft.com/office/officeart/2017/3/layout/DropPinTimeline"/>
    <dgm:cxn modelId="{BC3FF900-555D-490B-B01A-C95398C460C1}" type="presParOf" srcId="{DA5B2718-D315-43A2-89C2-779DC70AF127}" destId="{80F8660E-0011-4030-A230-96CB3F6093F7}" srcOrd="1" destOrd="0" presId="urn:microsoft.com/office/officeart/2017/3/layout/DropPinTimeline"/>
    <dgm:cxn modelId="{EB9714A3-E892-4E31-99DC-EA5578201D18}" type="presParOf" srcId="{80F8660E-0011-4030-A230-96CB3F6093F7}" destId="{EE60D189-C102-4E11-96B9-5857C83D1192}" srcOrd="0" destOrd="0" presId="urn:microsoft.com/office/officeart/2017/3/layout/DropPinTimeline"/>
    <dgm:cxn modelId="{D85E7A03-E755-4D54-ACBA-173712D6FF95}" type="presParOf" srcId="{80F8660E-0011-4030-A230-96CB3F6093F7}" destId="{5CF55DC1-51AF-4A99-B9BA-1BE5D9F0968D}" srcOrd="1" destOrd="0" presId="urn:microsoft.com/office/officeart/2017/3/layout/DropPinTimeline"/>
    <dgm:cxn modelId="{E013DBD7-9926-46AB-8CB3-EE982193EBC1}" type="presParOf" srcId="{DA5B2718-D315-43A2-89C2-779DC70AF127}" destId="{DB0FF9E5-C05F-485B-8695-A0CD0F0CDFDF}" srcOrd="2" destOrd="0" presId="urn:microsoft.com/office/officeart/2017/3/layout/DropPinTimeline"/>
    <dgm:cxn modelId="{A7B7F8C3-66A9-48D1-992F-7244876276C4}" type="presParOf" srcId="{DA5B2718-D315-43A2-89C2-779DC70AF127}" destId="{C474845D-A5AB-49C4-8C2F-EFC3F3A553E3}" srcOrd="3" destOrd="0" presId="urn:microsoft.com/office/officeart/2017/3/layout/DropPinTimeline"/>
    <dgm:cxn modelId="{7D374B72-B2BF-4711-B6DE-1F156EADF286}" type="presParOf" srcId="{DA5B2718-D315-43A2-89C2-779DC70AF127}" destId="{EEA2A7A1-6E26-45AF-BD9E-EF4E20893567}" srcOrd="4" destOrd="0" presId="urn:microsoft.com/office/officeart/2017/3/layout/DropPinTimeline"/>
    <dgm:cxn modelId="{F0FEEDFD-06E1-43A9-9E03-E6E4FE6FD284}" type="presParOf" srcId="{DA5B2718-D315-43A2-89C2-779DC70AF127}" destId="{26A1731A-6301-4BC7-8E4D-A46EF9D7CF17}" srcOrd="5" destOrd="0" presId="urn:microsoft.com/office/officeart/2017/3/layout/DropPinTimeline"/>
    <dgm:cxn modelId="{CAB0C8C0-FEF9-4891-83B4-44B7C2210CD7}" type="presParOf" srcId="{92342274-72C5-41F1-A984-9EC9A085BD59}" destId="{48341C0E-A9D0-4A28-A1E3-05DF9DBCFD35}" srcOrd="7" destOrd="0" presId="urn:microsoft.com/office/officeart/2017/3/layout/DropPinTimeline"/>
    <dgm:cxn modelId="{117EA1FF-A9E6-4D6E-ACC5-95541A2805EB}" type="presParOf" srcId="{92342274-72C5-41F1-A984-9EC9A085BD59}" destId="{B69D5A07-9DFD-4E2F-8274-B245837E5CE0}" srcOrd="8" destOrd="0" presId="urn:microsoft.com/office/officeart/2017/3/layout/DropPinTimeline"/>
    <dgm:cxn modelId="{9A05DDA8-D920-4BBC-AC62-05B0F85236F3}" type="presParOf" srcId="{B69D5A07-9DFD-4E2F-8274-B245837E5CE0}" destId="{26F50031-6E1E-4DF5-92FE-EF5DB6A8155E}" srcOrd="0" destOrd="0" presId="urn:microsoft.com/office/officeart/2017/3/layout/DropPinTimeline"/>
    <dgm:cxn modelId="{3B65BC7A-9083-4FC5-8B5E-1388910D4F9A}" type="presParOf" srcId="{B69D5A07-9DFD-4E2F-8274-B245837E5CE0}" destId="{F2FE18AD-1AC8-40F1-BC26-C95DCF6C7E3D}" srcOrd="1" destOrd="0" presId="urn:microsoft.com/office/officeart/2017/3/layout/DropPinTimeline"/>
    <dgm:cxn modelId="{D7C55F98-58E6-4DF5-8C05-20DFAC949433}" type="presParOf" srcId="{F2FE18AD-1AC8-40F1-BC26-C95DCF6C7E3D}" destId="{5ED49781-96FF-43D1-A2E8-93CFF9FCAF92}" srcOrd="0" destOrd="0" presId="urn:microsoft.com/office/officeart/2017/3/layout/DropPinTimeline"/>
    <dgm:cxn modelId="{CB60480D-9881-4885-8E3A-8910BBF08BDC}" type="presParOf" srcId="{F2FE18AD-1AC8-40F1-BC26-C95DCF6C7E3D}" destId="{5716E486-919D-4440-B7BE-8EC154E58091}" srcOrd="1" destOrd="0" presId="urn:microsoft.com/office/officeart/2017/3/layout/DropPinTimeline"/>
    <dgm:cxn modelId="{2B6C08BE-89F3-4614-8984-14BCE56D82CE}" type="presParOf" srcId="{B69D5A07-9DFD-4E2F-8274-B245837E5CE0}" destId="{D8687653-8596-4E31-B024-D1501377CA58}" srcOrd="2" destOrd="0" presId="urn:microsoft.com/office/officeart/2017/3/layout/DropPinTimeline"/>
    <dgm:cxn modelId="{6021BCAD-D80B-48DC-ACA6-D5EFE551705F}" type="presParOf" srcId="{B69D5A07-9DFD-4E2F-8274-B245837E5CE0}" destId="{556BF417-4F24-4A5D-BE24-65CA3BB86777}" srcOrd="3" destOrd="0" presId="urn:microsoft.com/office/officeart/2017/3/layout/DropPinTimeline"/>
    <dgm:cxn modelId="{1568C18F-01F1-41DB-B6DD-B8EAAE5C54F5}" type="presParOf" srcId="{B69D5A07-9DFD-4E2F-8274-B245837E5CE0}" destId="{E863974E-ADCE-4214-A0F6-C8B6BB310DA9}" srcOrd="4" destOrd="0" presId="urn:microsoft.com/office/officeart/2017/3/layout/DropPinTimeline"/>
    <dgm:cxn modelId="{7A2B2C99-BE6C-4C92-BE9F-F1B791306E38}" type="presParOf" srcId="{B69D5A07-9DFD-4E2F-8274-B245837E5CE0}" destId="{C5C7DD11-CE46-400E-85D1-24E420752820}" srcOrd="5" destOrd="0" presId="urn:microsoft.com/office/officeart/2017/3/layout/DropPinTimeline"/>
    <dgm:cxn modelId="{678037E1-0BD4-4374-AEDB-60838C0221FB}" type="presParOf" srcId="{92342274-72C5-41F1-A984-9EC9A085BD59}" destId="{D0DC5A45-A7F9-4E99-AD10-B7B1B2EB393E}" srcOrd="9" destOrd="0" presId="urn:microsoft.com/office/officeart/2017/3/layout/DropPinTimeline"/>
    <dgm:cxn modelId="{FECE65AD-F277-416F-83FA-CEBAF44AA940}" type="presParOf" srcId="{92342274-72C5-41F1-A984-9EC9A085BD59}" destId="{12059290-1604-48A7-A8D8-B1407C4B114C}" srcOrd="10" destOrd="0" presId="urn:microsoft.com/office/officeart/2017/3/layout/DropPinTimeline"/>
    <dgm:cxn modelId="{366E5C66-597C-4D1F-BBFE-8EB46B1230EB}" type="presParOf" srcId="{12059290-1604-48A7-A8D8-B1407C4B114C}" destId="{C8FBD304-1B0B-4748-9E58-E691101B2003}" srcOrd="0" destOrd="0" presId="urn:microsoft.com/office/officeart/2017/3/layout/DropPinTimeline"/>
    <dgm:cxn modelId="{B226826E-A6E8-46B3-A8F6-73F05BEBDCF9}" type="presParOf" srcId="{12059290-1604-48A7-A8D8-B1407C4B114C}" destId="{9AAE8501-D854-4265-A69B-A6E656116442}" srcOrd="1" destOrd="0" presId="urn:microsoft.com/office/officeart/2017/3/layout/DropPinTimeline"/>
    <dgm:cxn modelId="{98E50C8E-F819-4CAE-897D-91853F5B0BCB}" type="presParOf" srcId="{9AAE8501-D854-4265-A69B-A6E656116442}" destId="{DB7CA074-BF5A-4DAC-B3E0-2E7AA7233385}" srcOrd="0" destOrd="0" presId="urn:microsoft.com/office/officeart/2017/3/layout/DropPinTimeline"/>
    <dgm:cxn modelId="{F27027E9-BABA-4D0A-BF29-37FB48BE7F6F}" type="presParOf" srcId="{9AAE8501-D854-4265-A69B-A6E656116442}" destId="{91ECA58D-A479-4AC1-BA3A-F414A27D920D}" srcOrd="1" destOrd="0" presId="urn:microsoft.com/office/officeart/2017/3/layout/DropPinTimeline"/>
    <dgm:cxn modelId="{36D60ACF-EC37-4371-A9F3-7DC10766B021}" type="presParOf" srcId="{12059290-1604-48A7-A8D8-B1407C4B114C}" destId="{37C8AE8A-36D1-49ED-96FD-B29683F04AA6}" srcOrd="2" destOrd="0" presId="urn:microsoft.com/office/officeart/2017/3/layout/DropPinTimeline"/>
    <dgm:cxn modelId="{90D87013-861F-4B92-9127-5CD1B21D951C}" type="presParOf" srcId="{12059290-1604-48A7-A8D8-B1407C4B114C}" destId="{9036CAAE-F9C3-4075-B0D4-15E7B86E1D6F}" srcOrd="3" destOrd="0" presId="urn:microsoft.com/office/officeart/2017/3/layout/DropPinTimeline"/>
    <dgm:cxn modelId="{BC09634E-D87A-4127-A5DB-20131C314E9C}" type="presParOf" srcId="{12059290-1604-48A7-A8D8-B1407C4B114C}" destId="{025FDC93-9C4B-44E5-9E3A-61FEB3163806}" srcOrd="4" destOrd="0" presId="urn:microsoft.com/office/officeart/2017/3/layout/DropPinTimeline"/>
    <dgm:cxn modelId="{99FEA106-3071-4EF2-9FCA-7692AAA5A412}" type="presParOf" srcId="{12059290-1604-48A7-A8D8-B1407C4B114C}" destId="{E1D557DB-4028-46D5-9883-3687F7F32776}" srcOrd="5" destOrd="0" presId="urn:microsoft.com/office/officeart/2017/3/layout/DropPinTimeline"/>
    <dgm:cxn modelId="{BA06C2AE-6344-4DF6-A8CA-9F299118A43D}" type="presParOf" srcId="{92342274-72C5-41F1-A984-9EC9A085BD59}" destId="{80C0D118-B9F9-462C-96C8-5A416E4FD011}" srcOrd="11" destOrd="0" presId="urn:microsoft.com/office/officeart/2017/3/layout/DropPinTimeline"/>
    <dgm:cxn modelId="{08CFB293-2E3A-4887-87AF-B91590593DA2}" type="presParOf" srcId="{92342274-72C5-41F1-A984-9EC9A085BD59}" destId="{3F26E12B-8E45-4A02-B1F1-1FE723F92C95}" srcOrd="12" destOrd="0" presId="urn:microsoft.com/office/officeart/2017/3/layout/DropPinTimeline"/>
    <dgm:cxn modelId="{745A45D3-2846-4F46-9800-262886F12648}" type="presParOf" srcId="{3F26E12B-8E45-4A02-B1F1-1FE723F92C95}" destId="{2B868593-BFFC-4D38-9ED9-E32D16EE173B}" srcOrd="0" destOrd="0" presId="urn:microsoft.com/office/officeart/2017/3/layout/DropPinTimeline"/>
    <dgm:cxn modelId="{127A94C4-94D5-4D27-9536-9FC8912DA7F7}" type="presParOf" srcId="{3F26E12B-8E45-4A02-B1F1-1FE723F92C95}" destId="{22CDAAA0-3D99-43B1-B307-3194D3AC928B}" srcOrd="1" destOrd="0" presId="urn:microsoft.com/office/officeart/2017/3/layout/DropPinTimeline"/>
    <dgm:cxn modelId="{473E2D3B-AE50-4A07-B0D6-D75123E9280B}" type="presParOf" srcId="{22CDAAA0-3D99-43B1-B307-3194D3AC928B}" destId="{6C8D724F-C8B4-44B5-BFDE-5062B2E6B54F}" srcOrd="0" destOrd="0" presId="urn:microsoft.com/office/officeart/2017/3/layout/DropPinTimeline"/>
    <dgm:cxn modelId="{9EDF085F-105D-4563-8F1B-FD923B6513FA}" type="presParOf" srcId="{22CDAAA0-3D99-43B1-B307-3194D3AC928B}" destId="{ECD0A342-25B9-4102-8D62-B38959BDA7B7}" srcOrd="1" destOrd="0" presId="urn:microsoft.com/office/officeart/2017/3/layout/DropPinTimeline"/>
    <dgm:cxn modelId="{F166BC77-3801-4F50-8614-A96C4D8584F9}" type="presParOf" srcId="{3F26E12B-8E45-4A02-B1F1-1FE723F92C95}" destId="{6A2BA89F-8060-4D20-83E3-631145A6D210}" srcOrd="2" destOrd="0" presId="urn:microsoft.com/office/officeart/2017/3/layout/DropPinTimeline"/>
    <dgm:cxn modelId="{C9E5BBFB-EDED-460B-BFA2-D435D343D4EE}" type="presParOf" srcId="{3F26E12B-8E45-4A02-B1F1-1FE723F92C95}" destId="{7D8533C4-C986-4CB7-AF37-732AE722F215}" srcOrd="3" destOrd="0" presId="urn:microsoft.com/office/officeart/2017/3/layout/DropPinTimeline"/>
    <dgm:cxn modelId="{E6A8136B-36B1-43CA-886E-82CD4F731F88}" type="presParOf" srcId="{3F26E12B-8E45-4A02-B1F1-1FE723F92C95}" destId="{AC558197-9B27-4C2E-9153-891058554AC9}" srcOrd="4" destOrd="0" presId="urn:microsoft.com/office/officeart/2017/3/layout/DropPinTimeline"/>
    <dgm:cxn modelId="{4AE6813D-91BA-4E56-837C-E943F08C27E6}" type="presParOf" srcId="{3F26E12B-8E45-4A02-B1F1-1FE723F92C95}" destId="{08AA37F7-10D5-444C-BA61-43D9493421D0}" srcOrd="5" destOrd="0" presId="urn:microsoft.com/office/officeart/2017/3/layout/DropPinTimeline"/>
    <dgm:cxn modelId="{57F45C4B-C2E6-44FC-87B9-75A6C250C2E3}" type="presParOf" srcId="{92342274-72C5-41F1-A984-9EC9A085BD59}" destId="{CEF82B74-E103-4C87-9B34-3EFC41E78152}" srcOrd="13" destOrd="0" presId="urn:microsoft.com/office/officeart/2017/3/layout/DropPinTimeline"/>
    <dgm:cxn modelId="{8142D01F-A09C-4041-A439-D5A95930608C}" type="presParOf" srcId="{92342274-72C5-41F1-A984-9EC9A085BD59}" destId="{1DA1C212-4982-4E23-961D-F0C7D3CA4F79}" srcOrd="14" destOrd="0" presId="urn:microsoft.com/office/officeart/2017/3/layout/DropPinTimeline"/>
    <dgm:cxn modelId="{3D7A3C7F-57D8-46FC-894F-410C5651A151}" type="presParOf" srcId="{1DA1C212-4982-4E23-961D-F0C7D3CA4F79}" destId="{D1B08ED4-D157-4A66-BC90-CA8FB50800CD}" srcOrd="0" destOrd="0" presId="urn:microsoft.com/office/officeart/2017/3/layout/DropPinTimeline"/>
    <dgm:cxn modelId="{9592D81B-A771-4572-B35F-C969068FC6E9}" type="presParOf" srcId="{1DA1C212-4982-4E23-961D-F0C7D3CA4F79}" destId="{BF5E866B-9C5F-472C-9ABB-CD2C1F44362E}" srcOrd="1" destOrd="0" presId="urn:microsoft.com/office/officeart/2017/3/layout/DropPinTimeline"/>
    <dgm:cxn modelId="{2B045E4C-8C66-49A9-908A-DF9BF36B33F3}" type="presParOf" srcId="{BF5E866B-9C5F-472C-9ABB-CD2C1F44362E}" destId="{BAD79666-FEF0-476B-8D50-D6AF764914D0}" srcOrd="0" destOrd="0" presId="urn:microsoft.com/office/officeart/2017/3/layout/DropPinTimeline"/>
    <dgm:cxn modelId="{FF2ECC4F-D1C7-42D9-B129-1813D5BC8024}" type="presParOf" srcId="{BF5E866B-9C5F-472C-9ABB-CD2C1F44362E}" destId="{0FC37821-6651-4BAC-978B-AED1886687F5}" srcOrd="1" destOrd="0" presId="urn:microsoft.com/office/officeart/2017/3/layout/DropPinTimeline"/>
    <dgm:cxn modelId="{F0260F6D-8110-414D-B84F-09B5566B4D5E}" type="presParOf" srcId="{1DA1C212-4982-4E23-961D-F0C7D3CA4F79}" destId="{7BC61339-D84B-43B3-976B-BA08607BFA00}" srcOrd="2" destOrd="0" presId="urn:microsoft.com/office/officeart/2017/3/layout/DropPinTimeline"/>
    <dgm:cxn modelId="{3AEEB6E6-4F37-425D-9047-1DBA5347CE7C}" type="presParOf" srcId="{1DA1C212-4982-4E23-961D-F0C7D3CA4F79}" destId="{E468EDAE-3495-4D89-BCA9-1E2C404C7412}" srcOrd="3" destOrd="0" presId="urn:microsoft.com/office/officeart/2017/3/layout/DropPinTimeline"/>
    <dgm:cxn modelId="{AB83742E-6C71-4490-9664-C0BF2D8C1172}" type="presParOf" srcId="{1DA1C212-4982-4E23-961D-F0C7D3CA4F79}" destId="{EE299397-990D-48C7-A534-3AFED0B03709}" srcOrd="4" destOrd="0" presId="urn:microsoft.com/office/officeart/2017/3/layout/DropPinTimeline"/>
    <dgm:cxn modelId="{897AA425-8CF4-45F2-A688-F76DB01C1BF6}" type="presParOf" srcId="{1DA1C212-4982-4E23-961D-F0C7D3CA4F79}" destId="{4AB18080-EA26-4A58-911D-F9AA7065550A}" srcOrd="5" destOrd="0" presId="urn:microsoft.com/office/officeart/2017/3/layout/DropPinTimeline"/>
  </dgm:cxnLst>
  <dgm:bg/>
  <dgm:whole>
    <a:ln w="381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9DF40-0251-4E30-A78E-6B9CA2ABDD62}">
      <dsp:nvSpPr>
        <dsp:cNvPr id="0" name=""/>
        <dsp:cNvSpPr/>
      </dsp:nvSpPr>
      <dsp:spPr>
        <a:xfrm>
          <a:off x="0" y="1546544"/>
          <a:ext cx="8429915" cy="0"/>
        </a:xfrm>
        <a:prstGeom prst="line">
          <a:avLst/>
        </a:prstGeom>
        <a:solidFill>
          <a:schemeClr val="lt1">
            <a:alpha val="90000"/>
            <a:hueOff val="0"/>
            <a:satOff val="0"/>
            <a:lumOff val="0"/>
            <a:alphaOff val="0"/>
          </a:schemeClr>
        </a:solidFill>
        <a:ln w="206375" cap="flat" cmpd="sng" algn="ctr">
          <a:solidFill>
            <a:schemeClr val="accent2">
              <a:hueOff val="0"/>
              <a:satOff val="0"/>
              <a:lumOff val="0"/>
              <a:alpha val="50000"/>
            </a:schemeClr>
          </a:solidFill>
          <a:prstDash val="solid"/>
          <a:miter lim="800000"/>
          <a:tailEnd type="triangle" w="med" len="sm"/>
        </a:ln>
        <a:effectLst/>
      </dsp:spPr>
      <dsp:style>
        <a:lnRef idx="2">
          <a:scrgbClr r="0" g="0" b="0"/>
        </a:lnRef>
        <a:fillRef idx="1">
          <a:scrgbClr r="0" g="0" b="0"/>
        </a:fillRef>
        <a:effectRef idx="0">
          <a:scrgbClr r="0" g="0" b="0"/>
        </a:effectRef>
        <a:fontRef idx="minor"/>
      </dsp:style>
    </dsp:sp>
    <dsp:sp modelId="{CA0C921F-5971-4E86-8B0F-E063D0EC16C8}">
      <dsp:nvSpPr>
        <dsp:cNvPr id="0" name=""/>
        <dsp:cNvSpPr/>
      </dsp:nvSpPr>
      <dsp:spPr>
        <a:xfrm rot="8100000">
          <a:off x="50699" y="356577"/>
          <a:ext cx="227143" cy="22714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9FD66-5D21-4857-9CE9-3CC71289DDAF}">
      <dsp:nvSpPr>
        <dsp:cNvPr id="0" name=""/>
        <dsp:cNvSpPr/>
      </dsp:nvSpPr>
      <dsp:spPr>
        <a:xfrm>
          <a:off x="75933" y="381811"/>
          <a:ext cx="176675" cy="176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83C2F4-6B79-4B2F-B74D-B190044F634E}">
      <dsp:nvSpPr>
        <dsp:cNvPr id="0" name=""/>
        <dsp:cNvSpPr/>
      </dsp:nvSpPr>
      <dsp:spPr>
        <a:xfrm>
          <a:off x="324885" y="630989"/>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altLang="en-US" sz="1200" kern="1200" dirty="0"/>
            <a:t>ANSI UAS Standardization Coordination Meeting &amp; Kick Off Meeting</a:t>
          </a:r>
          <a:endParaRPr lang="en-US" sz="1200" kern="1200" dirty="0"/>
        </a:p>
      </dsp:txBody>
      <dsp:txXfrm>
        <a:off x="324885" y="630989"/>
        <a:ext cx="1555473" cy="915554"/>
      </dsp:txXfrm>
    </dsp:sp>
    <dsp:sp modelId="{0C4E9B1E-87E8-4DF6-80DC-180A29AB347D}">
      <dsp:nvSpPr>
        <dsp:cNvPr id="0" name=""/>
        <dsp:cNvSpPr/>
      </dsp:nvSpPr>
      <dsp:spPr>
        <a:xfrm>
          <a:off x="324885" y="30930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May 2017</a:t>
          </a:r>
        </a:p>
      </dsp:txBody>
      <dsp:txXfrm>
        <a:off x="324885" y="309308"/>
        <a:ext cx="1555473" cy="321681"/>
      </dsp:txXfrm>
    </dsp:sp>
    <dsp:sp modelId="{A51394B9-41AB-49C7-9531-FE4D0184ED99}">
      <dsp:nvSpPr>
        <dsp:cNvPr id="0" name=""/>
        <dsp:cNvSpPr/>
      </dsp:nvSpPr>
      <dsp:spPr>
        <a:xfrm>
          <a:off x="164271" y="630989"/>
          <a:ext cx="0" cy="9155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7F856B5-884F-40C2-9D7C-D391F7430678}">
      <dsp:nvSpPr>
        <dsp:cNvPr id="0" name=""/>
        <dsp:cNvSpPr/>
      </dsp:nvSpPr>
      <dsp:spPr>
        <a:xfrm>
          <a:off x="135586" y="1517592"/>
          <a:ext cx="57821" cy="57902"/>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58A67-4C1B-4D15-AEFE-85B607DAF601}">
      <dsp:nvSpPr>
        <dsp:cNvPr id="0" name=""/>
        <dsp:cNvSpPr/>
      </dsp:nvSpPr>
      <dsp:spPr>
        <a:xfrm rot="18900000">
          <a:off x="985828" y="2509367"/>
          <a:ext cx="227143" cy="227143"/>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35D0-1C94-405B-A04D-26262999C531}">
      <dsp:nvSpPr>
        <dsp:cNvPr id="0" name=""/>
        <dsp:cNvSpPr/>
      </dsp:nvSpPr>
      <dsp:spPr>
        <a:xfrm>
          <a:off x="1011061" y="2534600"/>
          <a:ext cx="176675" cy="176675"/>
        </a:xfrm>
        <a:prstGeom prst="star5">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B787009-7E5C-433E-8F14-B2CB5CCFFFF5}">
      <dsp:nvSpPr>
        <dsp:cNvPr id="0" name=""/>
        <dsp:cNvSpPr/>
      </dsp:nvSpPr>
      <dsp:spPr>
        <a:xfrm>
          <a:off x="1260014" y="1546544"/>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UASSC Standardization Roadmap v1.0 Published</a:t>
          </a:r>
        </a:p>
      </dsp:txBody>
      <dsp:txXfrm>
        <a:off x="1260014" y="1546544"/>
        <a:ext cx="1555473" cy="915554"/>
      </dsp:txXfrm>
    </dsp:sp>
    <dsp:sp modelId="{08A022D0-C2DB-4980-972C-EAC81817D522}">
      <dsp:nvSpPr>
        <dsp:cNvPr id="0" name=""/>
        <dsp:cNvSpPr/>
      </dsp:nvSpPr>
      <dsp:spPr>
        <a:xfrm>
          <a:off x="1260014" y="246209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Dec 2018</a:t>
          </a:r>
        </a:p>
      </dsp:txBody>
      <dsp:txXfrm>
        <a:off x="1260014" y="2462098"/>
        <a:ext cx="1555473" cy="321681"/>
      </dsp:txXfrm>
    </dsp:sp>
    <dsp:sp modelId="{4BD0541A-2922-43B9-8407-A5C3174F12C8}">
      <dsp:nvSpPr>
        <dsp:cNvPr id="0" name=""/>
        <dsp:cNvSpPr/>
      </dsp:nvSpPr>
      <dsp:spPr>
        <a:xfrm>
          <a:off x="1099399" y="1546544"/>
          <a:ext cx="0" cy="915554"/>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E99B6D6-FE7C-4E4F-9251-DD875F54F041}">
      <dsp:nvSpPr>
        <dsp:cNvPr id="0" name=""/>
        <dsp:cNvSpPr/>
      </dsp:nvSpPr>
      <dsp:spPr>
        <a:xfrm>
          <a:off x="1070715" y="1517592"/>
          <a:ext cx="57821" cy="57902"/>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B0208-74E0-4A85-A769-483811C262EE}">
      <dsp:nvSpPr>
        <dsp:cNvPr id="0" name=""/>
        <dsp:cNvSpPr/>
      </dsp:nvSpPr>
      <dsp:spPr>
        <a:xfrm rot="8100000">
          <a:off x="1920956" y="356577"/>
          <a:ext cx="227143" cy="227143"/>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11D82-8874-490C-89C5-0E643C316414}">
      <dsp:nvSpPr>
        <dsp:cNvPr id="0" name=""/>
        <dsp:cNvSpPr/>
      </dsp:nvSpPr>
      <dsp:spPr>
        <a:xfrm>
          <a:off x="1946190" y="381811"/>
          <a:ext cx="176675" cy="176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30EF1F-2E8D-4751-8413-DACA743DDA4F}">
      <dsp:nvSpPr>
        <dsp:cNvPr id="0" name=""/>
        <dsp:cNvSpPr/>
      </dsp:nvSpPr>
      <dsp:spPr>
        <a:xfrm>
          <a:off x="2195142" y="630989"/>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altLang="en-US" sz="1300" kern="1200" dirty="0"/>
            <a:t>Launched UASSC Roadmap v2.0</a:t>
          </a:r>
          <a:endParaRPr lang="en-US" sz="1300" kern="1200" dirty="0"/>
        </a:p>
      </dsp:txBody>
      <dsp:txXfrm>
        <a:off x="2195142" y="630989"/>
        <a:ext cx="1555473" cy="915554"/>
      </dsp:txXfrm>
    </dsp:sp>
    <dsp:sp modelId="{978F1E7C-80DA-4EFA-95A0-8F8B4847F6AC}">
      <dsp:nvSpPr>
        <dsp:cNvPr id="0" name=""/>
        <dsp:cNvSpPr/>
      </dsp:nvSpPr>
      <dsp:spPr>
        <a:xfrm>
          <a:off x="2195142" y="30930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Sept 2019</a:t>
          </a:r>
        </a:p>
      </dsp:txBody>
      <dsp:txXfrm>
        <a:off x="2195142" y="309308"/>
        <a:ext cx="1555473" cy="321681"/>
      </dsp:txXfrm>
    </dsp:sp>
    <dsp:sp modelId="{45212CD5-0DE0-4032-99D4-4201E9EFB5BF}">
      <dsp:nvSpPr>
        <dsp:cNvPr id="0" name=""/>
        <dsp:cNvSpPr/>
      </dsp:nvSpPr>
      <dsp:spPr>
        <a:xfrm>
          <a:off x="2034528" y="630989"/>
          <a:ext cx="0" cy="915554"/>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92E2DD1-488F-497D-AFB9-CA67CB2DD9E4}">
      <dsp:nvSpPr>
        <dsp:cNvPr id="0" name=""/>
        <dsp:cNvSpPr/>
      </dsp:nvSpPr>
      <dsp:spPr>
        <a:xfrm>
          <a:off x="2005843" y="1517592"/>
          <a:ext cx="57821" cy="57902"/>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0D189-C102-4E11-96B9-5857C83D1192}">
      <dsp:nvSpPr>
        <dsp:cNvPr id="0" name=""/>
        <dsp:cNvSpPr/>
      </dsp:nvSpPr>
      <dsp:spPr>
        <a:xfrm rot="18900000">
          <a:off x="2856085" y="2509367"/>
          <a:ext cx="227143" cy="22714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55DC1-51AF-4A99-B9BA-1BE5D9F0968D}">
      <dsp:nvSpPr>
        <dsp:cNvPr id="0" name=""/>
        <dsp:cNvSpPr/>
      </dsp:nvSpPr>
      <dsp:spPr>
        <a:xfrm>
          <a:off x="2881318" y="2534600"/>
          <a:ext cx="176675" cy="176675"/>
        </a:xfrm>
        <a:prstGeom prst="star5">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0FF9E5-C05F-485B-8695-A0CD0F0CDFDF}">
      <dsp:nvSpPr>
        <dsp:cNvPr id="0" name=""/>
        <dsp:cNvSpPr/>
      </dsp:nvSpPr>
      <dsp:spPr>
        <a:xfrm>
          <a:off x="3130271" y="1546544"/>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UASSC Standardization Roadmap v2.0  Published</a:t>
          </a:r>
        </a:p>
      </dsp:txBody>
      <dsp:txXfrm>
        <a:off x="3130271" y="1546544"/>
        <a:ext cx="1555473" cy="915554"/>
      </dsp:txXfrm>
    </dsp:sp>
    <dsp:sp modelId="{C474845D-A5AB-49C4-8C2F-EFC3F3A553E3}">
      <dsp:nvSpPr>
        <dsp:cNvPr id="0" name=""/>
        <dsp:cNvSpPr/>
      </dsp:nvSpPr>
      <dsp:spPr>
        <a:xfrm>
          <a:off x="3130271" y="246209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June 2020</a:t>
          </a:r>
        </a:p>
      </dsp:txBody>
      <dsp:txXfrm>
        <a:off x="3130271" y="2462098"/>
        <a:ext cx="1555473" cy="321681"/>
      </dsp:txXfrm>
    </dsp:sp>
    <dsp:sp modelId="{EEA2A7A1-6E26-45AF-BD9E-EF4E20893567}">
      <dsp:nvSpPr>
        <dsp:cNvPr id="0" name=""/>
        <dsp:cNvSpPr/>
      </dsp:nvSpPr>
      <dsp:spPr>
        <a:xfrm>
          <a:off x="2969656" y="1546544"/>
          <a:ext cx="0" cy="91555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C5C06EB-6E66-49CE-BD3B-81109F7EED8C}">
      <dsp:nvSpPr>
        <dsp:cNvPr id="0" name=""/>
        <dsp:cNvSpPr/>
      </dsp:nvSpPr>
      <dsp:spPr>
        <a:xfrm>
          <a:off x="2940972" y="1517592"/>
          <a:ext cx="57821" cy="5790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49781-96FF-43D1-A2E8-93CFF9FCAF92}">
      <dsp:nvSpPr>
        <dsp:cNvPr id="0" name=""/>
        <dsp:cNvSpPr/>
      </dsp:nvSpPr>
      <dsp:spPr>
        <a:xfrm rot="8100000">
          <a:off x="3791213" y="356577"/>
          <a:ext cx="227143" cy="227143"/>
        </a:xfrm>
        <a:prstGeom prst="teardrop">
          <a:avLst>
            <a:gd name="adj" fmla="val 115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6E486-919D-4440-B7BE-8EC154E58091}">
      <dsp:nvSpPr>
        <dsp:cNvPr id="0" name=""/>
        <dsp:cNvSpPr/>
      </dsp:nvSpPr>
      <dsp:spPr>
        <a:xfrm>
          <a:off x="3816447" y="381811"/>
          <a:ext cx="176675" cy="176675"/>
        </a:xfrm>
        <a:prstGeom prst="plus">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687653-8596-4E31-B024-D1501377CA58}">
      <dsp:nvSpPr>
        <dsp:cNvPr id="0" name=""/>
        <dsp:cNvSpPr/>
      </dsp:nvSpPr>
      <dsp:spPr>
        <a:xfrm>
          <a:off x="4065399" y="630989"/>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altLang="en-US" sz="1300" kern="1200" dirty="0">
              <a:latin typeface="Calibri" panose="020F0502020204030204"/>
              <a:ea typeface="+mn-ea"/>
              <a:cs typeface="+mn-cs"/>
            </a:rPr>
            <a:t>Gaps Progress Reports Issued</a:t>
          </a:r>
          <a:endParaRPr lang="en-US" sz="1300" kern="1200" dirty="0">
            <a:latin typeface="Calibri" panose="020F0502020204030204"/>
            <a:ea typeface="+mn-ea"/>
            <a:cs typeface="+mn-cs"/>
          </a:endParaRPr>
        </a:p>
      </dsp:txBody>
      <dsp:txXfrm>
        <a:off x="4065399" y="630989"/>
        <a:ext cx="1555473" cy="915554"/>
      </dsp:txXfrm>
    </dsp:sp>
    <dsp:sp modelId="{556BF417-4F24-4A5D-BE24-65CA3BB86777}">
      <dsp:nvSpPr>
        <dsp:cNvPr id="0" name=""/>
        <dsp:cNvSpPr/>
      </dsp:nvSpPr>
      <dsp:spPr>
        <a:xfrm>
          <a:off x="4065399" y="30930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Jun &amp; Dec 2021</a:t>
          </a:r>
        </a:p>
      </dsp:txBody>
      <dsp:txXfrm>
        <a:off x="4065399" y="309308"/>
        <a:ext cx="1555473" cy="321681"/>
      </dsp:txXfrm>
    </dsp:sp>
    <dsp:sp modelId="{E863974E-ADCE-4214-A0F6-C8B6BB310DA9}">
      <dsp:nvSpPr>
        <dsp:cNvPr id="0" name=""/>
        <dsp:cNvSpPr/>
      </dsp:nvSpPr>
      <dsp:spPr>
        <a:xfrm>
          <a:off x="3904785" y="630989"/>
          <a:ext cx="0" cy="91555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6F50031-6E1E-4DF5-92FE-EF5DB6A8155E}">
      <dsp:nvSpPr>
        <dsp:cNvPr id="0" name=""/>
        <dsp:cNvSpPr/>
      </dsp:nvSpPr>
      <dsp:spPr>
        <a:xfrm>
          <a:off x="3876100" y="1517592"/>
          <a:ext cx="57821" cy="57902"/>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CA074-BF5A-4DAC-B3E0-2E7AA7233385}">
      <dsp:nvSpPr>
        <dsp:cNvPr id="0" name=""/>
        <dsp:cNvSpPr/>
      </dsp:nvSpPr>
      <dsp:spPr>
        <a:xfrm rot="18900000">
          <a:off x="4726342" y="2509367"/>
          <a:ext cx="227143" cy="22714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CA58D-A479-4AC1-BA3A-F414A27D920D}">
      <dsp:nvSpPr>
        <dsp:cNvPr id="0" name=""/>
        <dsp:cNvSpPr/>
      </dsp:nvSpPr>
      <dsp:spPr>
        <a:xfrm>
          <a:off x="4751575" y="2534600"/>
          <a:ext cx="176675" cy="176675"/>
        </a:xfrm>
        <a:prstGeom prst="plus">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7C8AE8A-36D1-49ED-96FD-B29683F04AA6}">
      <dsp:nvSpPr>
        <dsp:cNvPr id="0" name=""/>
        <dsp:cNvSpPr/>
      </dsp:nvSpPr>
      <dsp:spPr>
        <a:xfrm>
          <a:off x="5000528" y="1546544"/>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altLang="en-US" sz="1300" kern="1200" dirty="0">
              <a:latin typeface="Calibri" panose="020F0502020204030204"/>
              <a:ea typeface="+mn-ea"/>
              <a:cs typeface="+mn-cs"/>
            </a:rPr>
            <a:t>Gaps Progress Reports Issued</a:t>
          </a:r>
          <a:endParaRPr lang="en-US" sz="1300" kern="1200" dirty="0"/>
        </a:p>
      </dsp:txBody>
      <dsp:txXfrm>
        <a:off x="5000528" y="1546544"/>
        <a:ext cx="1555473" cy="915554"/>
      </dsp:txXfrm>
    </dsp:sp>
    <dsp:sp modelId="{9036CAAE-F9C3-4075-B0D4-15E7B86E1D6F}">
      <dsp:nvSpPr>
        <dsp:cNvPr id="0" name=""/>
        <dsp:cNvSpPr/>
      </dsp:nvSpPr>
      <dsp:spPr>
        <a:xfrm>
          <a:off x="5000528" y="246209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Jun &amp; Dec 2022</a:t>
          </a:r>
        </a:p>
      </dsp:txBody>
      <dsp:txXfrm>
        <a:off x="5000528" y="2462098"/>
        <a:ext cx="1555473" cy="321681"/>
      </dsp:txXfrm>
    </dsp:sp>
    <dsp:sp modelId="{025FDC93-9C4B-44E5-9E3A-61FEB3163806}">
      <dsp:nvSpPr>
        <dsp:cNvPr id="0" name=""/>
        <dsp:cNvSpPr/>
      </dsp:nvSpPr>
      <dsp:spPr>
        <a:xfrm>
          <a:off x="4839913" y="1546544"/>
          <a:ext cx="0" cy="9155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8FBD304-1B0B-4748-9E58-E691101B2003}">
      <dsp:nvSpPr>
        <dsp:cNvPr id="0" name=""/>
        <dsp:cNvSpPr/>
      </dsp:nvSpPr>
      <dsp:spPr>
        <a:xfrm>
          <a:off x="4811229" y="1517592"/>
          <a:ext cx="57821" cy="57902"/>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D724F-C8B4-44B5-BFDE-5062B2E6B54F}">
      <dsp:nvSpPr>
        <dsp:cNvPr id="0" name=""/>
        <dsp:cNvSpPr/>
      </dsp:nvSpPr>
      <dsp:spPr>
        <a:xfrm rot="8100000">
          <a:off x="5661470" y="356577"/>
          <a:ext cx="227143" cy="227143"/>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0A342-25B9-4102-8D62-B38959BDA7B7}">
      <dsp:nvSpPr>
        <dsp:cNvPr id="0" name=""/>
        <dsp:cNvSpPr/>
      </dsp:nvSpPr>
      <dsp:spPr>
        <a:xfrm>
          <a:off x="5686704" y="381811"/>
          <a:ext cx="176675" cy="176675"/>
        </a:xfrm>
        <a:prstGeom prst="plus">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2BA89F-8060-4D20-83E3-631145A6D210}">
      <dsp:nvSpPr>
        <dsp:cNvPr id="0" name=""/>
        <dsp:cNvSpPr/>
      </dsp:nvSpPr>
      <dsp:spPr>
        <a:xfrm>
          <a:off x="5935656" y="630989"/>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altLang="en-US" sz="1300" kern="1200" dirty="0">
              <a:latin typeface="Calibri" panose="020F0502020204030204"/>
              <a:ea typeface="+mn-ea"/>
              <a:cs typeface="+mn-cs"/>
            </a:rPr>
            <a:t>Gaps Progress Reports Issued</a:t>
          </a:r>
          <a:endParaRPr lang="en-US" sz="1300" kern="1200" dirty="0"/>
        </a:p>
      </dsp:txBody>
      <dsp:txXfrm>
        <a:off x="5935656" y="630989"/>
        <a:ext cx="1555473" cy="915554"/>
      </dsp:txXfrm>
    </dsp:sp>
    <dsp:sp modelId="{7D8533C4-C986-4CB7-AF37-732AE722F215}">
      <dsp:nvSpPr>
        <dsp:cNvPr id="0" name=""/>
        <dsp:cNvSpPr/>
      </dsp:nvSpPr>
      <dsp:spPr>
        <a:xfrm>
          <a:off x="5935656" y="30930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Jun &amp; Dec 2022</a:t>
          </a:r>
        </a:p>
      </dsp:txBody>
      <dsp:txXfrm>
        <a:off x="5935656" y="309308"/>
        <a:ext cx="1555473" cy="321681"/>
      </dsp:txXfrm>
    </dsp:sp>
    <dsp:sp modelId="{AC558197-9B27-4C2E-9153-891058554AC9}">
      <dsp:nvSpPr>
        <dsp:cNvPr id="0" name=""/>
        <dsp:cNvSpPr/>
      </dsp:nvSpPr>
      <dsp:spPr>
        <a:xfrm>
          <a:off x="5775042" y="630989"/>
          <a:ext cx="0" cy="915554"/>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868593-BFFC-4D38-9ED9-E32D16EE173B}">
      <dsp:nvSpPr>
        <dsp:cNvPr id="0" name=""/>
        <dsp:cNvSpPr/>
      </dsp:nvSpPr>
      <dsp:spPr>
        <a:xfrm>
          <a:off x="5746357" y="1517592"/>
          <a:ext cx="57821" cy="57902"/>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79666-FEF0-476B-8D50-D6AF764914D0}">
      <dsp:nvSpPr>
        <dsp:cNvPr id="0" name=""/>
        <dsp:cNvSpPr/>
      </dsp:nvSpPr>
      <dsp:spPr>
        <a:xfrm rot="18900000">
          <a:off x="6596599" y="2509367"/>
          <a:ext cx="227143" cy="227143"/>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37821-6651-4BAC-978B-AED1886687F5}">
      <dsp:nvSpPr>
        <dsp:cNvPr id="0" name=""/>
        <dsp:cNvSpPr/>
      </dsp:nvSpPr>
      <dsp:spPr>
        <a:xfrm>
          <a:off x="6621832" y="2534600"/>
          <a:ext cx="176675" cy="176675"/>
        </a:xfrm>
        <a:prstGeom prst="plus">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C61339-D84B-43B3-976B-BA08607BFA00}">
      <dsp:nvSpPr>
        <dsp:cNvPr id="0" name=""/>
        <dsp:cNvSpPr/>
      </dsp:nvSpPr>
      <dsp:spPr>
        <a:xfrm>
          <a:off x="6870785" y="1546544"/>
          <a:ext cx="1555473" cy="915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altLang="en-US" sz="1300" kern="1200" dirty="0">
              <a:latin typeface="Calibri" panose="020F0502020204030204"/>
              <a:ea typeface="+mn-ea"/>
              <a:cs typeface="+mn-cs"/>
            </a:rPr>
            <a:t>Gaps Progress Report Issued</a:t>
          </a:r>
          <a:endParaRPr lang="en-US" sz="1300" kern="1200" dirty="0"/>
        </a:p>
      </dsp:txBody>
      <dsp:txXfrm>
        <a:off x="6870785" y="1546544"/>
        <a:ext cx="1555473" cy="915554"/>
      </dsp:txXfrm>
    </dsp:sp>
    <dsp:sp modelId="{E468EDAE-3495-4D89-BCA9-1E2C404C7412}">
      <dsp:nvSpPr>
        <dsp:cNvPr id="0" name=""/>
        <dsp:cNvSpPr/>
      </dsp:nvSpPr>
      <dsp:spPr>
        <a:xfrm>
          <a:off x="6870785" y="2462098"/>
          <a:ext cx="1555473" cy="321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March 2024</a:t>
          </a:r>
        </a:p>
      </dsp:txBody>
      <dsp:txXfrm>
        <a:off x="6870785" y="2462098"/>
        <a:ext cx="1555473" cy="321681"/>
      </dsp:txXfrm>
    </dsp:sp>
    <dsp:sp modelId="{EE299397-990D-48C7-A534-3AFED0B03709}">
      <dsp:nvSpPr>
        <dsp:cNvPr id="0" name=""/>
        <dsp:cNvSpPr/>
      </dsp:nvSpPr>
      <dsp:spPr>
        <a:xfrm>
          <a:off x="6710170" y="1546544"/>
          <a:ext cx="0" cy="915554"/>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B08ED4-D157-4A66-BC90-CA8FB50800CD}">
      <dsp:nvSpPr>
        <dsp:cNvPr id="0" name=""/>
        <dsp:cNvSpPr/>
      </dsp:nvSpPr>
      <dsp:spPr>
        <a:xfrm>
          <a:off x="6681486" y="1517592"/>
          <a:ext cx="57821" cy="57902"/>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6/20/2024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dirty="0"/>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EE71458-6B21-4D8A-A747-56C46BEFE5D9}"/>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A698D564-EC91-4428-8AC4-FA01FE2E14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quick snap shot of the work that the UASSC has accomplished over the 7 years since it formed. Two versions of the have been published – the first in 2018, second in 2020. Gaps progress reports on the status of gaps from Roadmap version 2 have been published twice a year. </a:t>
            </a:r>
          </a:p>
        </p:txBody>
      </p:sp>
    </p:spTree>
    <p:extLst>
      <p:ext uri="{BB962C8B-B14F-4D97-AF65-F5344CB8AC3E}">
        <p14:creationId xmlns:p14="http://schemas.microsoft.com/office/powerpoint/2010/main" val="352929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Let’s talk about this years release – It identities </a:t>
            </a:r>
            <a:r>
              <a:rPr lang="en-US" sz="2400" dirty="0">
                <a:latin typeface="Calibri Light"/>
                <a:ea typeface="Roboto Light"/>
                <a:cs typeface="Calibri Light"/>
              </a:rPr>
              <a:t>standards, codes, guides, and related policies (e.g., NEVI Final Rule)  that exist or that are in development</a:t>
            </a:r>
          </a:p>
          <a:p>
            <a:endParaRPr lang="en-US" dirty="0"/>
          </a:p>
          <a:p>
            <a:r>
              <a:rPr lang="en-US" dirty="0"/>
              <a:t>There are four technical areas, which I will show here shortly – and these areas were supported by 3 working groups. About 130 individuals representing 80 organizations supported the EVSP at some capacity. Discussions for cybersecurity stemmed out of WG3 and several new gaps were identified in the weeks before publication. This area is one of the completely new areas in this years document. </a:t>
            </a:r>
          </a:p>
          <a:p>
            <a:endParaRPr lang="en-US" dirty="0"/>
          </a:p>
          <a:p>
            <a:r>
              <a:rPr lang="en-US" dirty="0"/>
              <a:t>Overall there are 37 gaps (and when we say gap we mean that there are no published standard, code or regulation addressing the gap topic area). There are often time “related standards” or standards underway, but if they were not specifically addressing the issue or published, it was deemed a gap. However the existing work is referenced where known.</a:t>
            </a:r>
          </a:p>
          <a:p>
            <a:endParaRPr lang="en-US" dirty="0"/>
          </a:p>
          <a:p>
            <a:r>
              <a:rPr lang="en-US" dirty="0"/>
              <a:t>ANSI has found that inclusion of R&amp;D aspects helps sectors have increased awareness about resources necessary to close gaps so this information was included where possible. R&amp;D needs were only really focused on the gaps and the roadmap doesn’t attempt to specify all R&amp;D needs to EVs overall. 23 gaps did however reference R&amp;D needs. </a:t>
            </a:r>
          </a:p>
        </p:txBody>
      </p:sp>
    </p:spTree>
    <p:extLst>
      <p:ext uri="{BB962C8B-B14F-4D97-AF65-F5344CB8AC3E}">
        <p14:creationId xmlns:p14="http://schemas.microsoft.com/office/powerpoint/2010/main" val="304161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BBCF941-BE2A-4E86-8432-21D1A7A590DA}"/>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BDFE86D7-4520-45DC-A6C8-932B1659F1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Briefly here – each gap contains background information, title &amp; description, R&amp;D needs and makes a recommendation on what needs to be done as well as organizations who could support the work. Lastly a priority level is also assigned. </a:t>
            </a:r>
          </a:p>
          <a:p>
            <a:endParaRPr lang="en-US" altLang="en-US" dirty="0">
              <a:latin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en-US" altLang="en-US" dirty="0">
                <a:latin typeface="Arial" panose="020B0604020202020204" pitchFamily="34" charset="0"/>
              </a:rPr>
              <a:t>Priority levels are determined mostly by </a:t>
            </a:r>
            <a:r>
              <a:rPr lang="en-US" sz="2400" dirty="0"/>
              <a:t>Criticality, Achievability, Scope (e.g. resources) and Effect (e.g. ROI). The best way to look at this is really on when you can reasonable expect or need the work to be completed by. As noted here, High priority – within 2 years, Medium, within 5 or low, taking more than 5 years. </a:t>
            </a:r>
          </a:p>
          <a:p>
            <a:pPr marL="0" marR="0" lvl="0" indent="0" defTabSz="457200" eaLnBrk="1" fontAlgn="auto" latinLnBrk="0" hangingPunct="1">
              <a:lnSpc>
                <a:spcPct val="117999"/>
              </a:lnSpc>
              <a:spcBef>
                <a:spcPts val="0"/>
              </a:spcBef>
              <a:spcAft>
                <a:spcPts val="0"/>
              </a:spcAft>
              <a:buClrTx/>
              <a:buSzTx/>
              <a:buFontTx/>
              <a:buNone/>
              <a:tabLst/>
              <a:defRPr/>
            </a:pPr>
            <a:endParaRPr lang="en-US" sz="2400" dirty="0"/>
          </a:p>
          <a:p>
            <a:pPr marL="0" marR="0" lvl="0" indent="0" defTabSz="457200" eaLnBrk="1" fontAlgn="auto" latinLnBrk="0" hangingPunct="1">
              <a:lnSpc>
                <a:spcPct val="117999"/>
              </a:lnSpc>
              <a:spcBef>
                <a:spcPts val="0"/>
              </a:spcBef>
              <a:spcAft>
                <a:spcPts val="0"/>
              </a:spcAft>
              <a:buClrTx/>
              <a:buSzTx/>
              <a:buFontTx/>
              <a:buNone/>
              <a:tabLst/>
              <a:defRPr/>
            </a:pPr>
            <a:r>
              <a:rPr lang="en-US" sz="2400" dirty="0"/>
              <a:t>In the gaps I have on the following slides – you can see which were high (RED) and medium (Green).</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6867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r>
              <a:rPr lang="en-US" dirty="0"/>
              <a:t>ANSI UASSC Project Overview</a:t>
            </a:r>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r>
              <a:rPr lang="en-US" dirty="0"/>
              <a:t>ANSI UASSC Project Overview</a:t>
            </a:r>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a:extLst>
              <a:ext uri="{FF2B5EF4-FFF2-40B4-BE49-F238E27FC236}">
                <a16:creationId xmlns:a16="http://schemas.microsoft.com/office/drawing/2014/main" id="{CF2247F2-805C-447D-A8B6-2C442D284CAA}"/>
              </a:ext>
            </a:extLst>
          </p:cNvPr>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r>
              <a:rPr lang="en-US" dirty="0"/>
              <a:t>ANSI UASSC Project Overview</a:t>
            </a:r>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7" name="Slide Number Placeholder 5">
            <a:extLst>
              <a:ext uri="{FF2B5EF4-FFF2-40B4-BE49-F238E27FC236}">
                <a16:creationId xmlns:a16="http://schemas.microsoft.com/office/drawing/2014/main" id="{C6E740D6-F305-4486-B487-FF5F40CA8581}"/>
              </a:ext>
            </a:extLst>
          </p:cNvPr>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r>
              <a:rPr lang="en-US" dirty="0"/>
              <a:t>ANSI UASSC Project Overview</a:t>
            </a:r>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6" name="Slide Number Placeholder 5">
            <a:extLst>
              <a:ext uri="{FF2B5EF4-FFF2-40B4-BE49-F238E27FC236}">
                <a16:creationId xmlns:a16="http://schemas.microsoft.com/office/drawing/2014/main" id="{EC6538E0-D55A-4A04-B391-9161ED187FF8}"/>
              </a:ext>
            </a:extLst>
          </p:cNvPr>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©2023</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r>
              <a:rPr lang="en-US" dirty="0"/>
              <a:t>ANSI UASSC Project Overview</a:t>
            </a:r>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dt="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bernat@ansi.or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ansi.org/uassc" TargetMode="External"/><Relationship Id="rId4" Type="http://schemas.openxmlformats.org/officeDocument/2006/relationships/hyperlink" Target="mailto:uassc@ansi.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gi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2.png"/><Relationship Id="rId10" Type="http://schemas.microsoft.com/office/2007/relationships/diagramDrawing" Target="../diagrams/drawing1.xml"/><Relationship Id="rId4" Type="http://schemas.openxmlformats.org/officeDocument/2006/relationships/image" Target="../media/image21.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A0E3507-AD7F-15E2-DEAB-2CFA8499EBB0}"/>
              </a:ext>
            </a:extLst>
          </p:cNvPr>
          <p:cNvPicPr>
            <a:picLocks noGrp="1" noChangeAspect="1"/>
          </p:cNvPicPr>
          <p:nvPr>
            <p:ph idx="1"/>
          </p:nvPr>
        </p:nvPicPr>
        <p:blipFill>
          <a:blip r:embed="rId2"/>
          <a:stretch>
            <a:fillRect/>
          </a:stretch>
        </p:blipFill>
        <p:spPr>
          <a:xfrm>
            <a:off x="-16180" y="8947"/>
            <a:ext cx="9164318" cy="6859893"/>
          </a:xfrm>
        </p:spPr>
      </p:pic>
      <p:sp>
        <p:nvSpPr>
          <p:cNvPr id="2" name="Title 1">
            <a:extLst>
              <a:ext uri="{FF2B5EF4-FFF2-40B4-BE49-F238E27FC236}">
                <a16:creationId xmlns:a16="http://schemas.microsoft.com/office/drawing/2014/main" id="{C13D4D73-C48A-88F6-4BE9-CA8BC835E9E4}"/>
              </a:ext>
            </a:extLst>
          </p:cNvPr>
          <p:cNvSpPr>
            <a:spLocks noGrp="1"/>
          </p:cNvSpPr>
          <p:nvPr>
            <p:ph type="title"/>
          </p:nvPr>
        </p:nvSpPr>
        <p:spPr>
          <a:xfrm>
            <a:off x="-3353" y="2164078"/>
            <a:ext cx="9157692" cy="2537020"/>
          </a:xfrm>
          <a:solidFill>
            <a:schemeClr val="bg1"/>
          </a:solidFill>
        </p:spPr>
        <p:txBody>
          <a:bodyPr vert="horz" lIns="91440" tIns="45720" rIns="91440" bIns="45720" rtlCol="0" anchor="ctr">
            <a:noAutofit/>
          </a:bodyPr>
          <a:lstStyle/>
          <a:p>
            <a:pPr algn="ctr"/>
            <a:r>
              <a:rPr lang="en-US" sz="3200" dirty="0">
                <a:solidFill>
                  <a:srgbClr val="002060"/>
                </a:solidFill>
                <a:latin typeface="Century Gothic"/>
              </a:rPr>
              <a:t>ANSI Unmanned Aircraft Systems</a:t>
            </a:r>
            <a:br>
              <a:rPr lang="en-US" sz="3200" dirty="0"/>
            </a:br>
            <a:r>
              <a:rPr lang="en-US" sz="3200" dirty="0">
                <a:solidFill>
                  <a:srgbClr val="002060"/>
                </a:solidFill>
                <a:latin typeface="Century Gothic"/>
              </a:rPr>
              <a:t>Standardization Collaborative (UASSC)</a:t>
            </a:r>
            <a:br>
              <a:rPr lang="en-US" sz="3200" dirty="0">
                <a:solidFill>
                  <a:srgbClr val="002060"/>
                </a:solidFill>
                <a:latin typeface="Century Gothic"/>
              </a:rPr>
            </a:br>
            <a:endParaRPr lang="en-US" sz="2400" i="1">
              <a:solidFill>
                <a:schemeClr val="bg1">
                  <a:lumMod val="50000"/>
                </a:schemeClr>
              </a:solidFill>
              <a:latin typeface="Century Gothic"/>
            </a:endParaRPr>
          </a:p>
        </p:txBody>
      </p:sp>
      <p:sp>
        <p:nvSpPr>
          <p:cNvPr id="5" name="Slide Number Placeholder 4">
            <a:extLst>
              <a:ext uri="{FF2B5EF4-FFF2-40B4-BE49-F238E27FC236}">
                <a16:creationId xmlns:a16="http://schemas.microsoft.com/office/drawing/2014/main" id="{FB8DEA9D-6266-4628-A733-236DC97B0E0C}"/>
              </a:ext>
            </a:extLst>
          </p:cNvPr>
          <p:cNvSpPr>
            <a:spLocks noGrp="1"/>
          </p:cNvSpPr>
          <p:nvPr>
            <p:ph type="sldNum" sz="quarter" idx="4"/>
          </p:nvPr>
        </p:nvSpPr>
        <p:spPr/>
        <p:txBody>
          <a:bodyPr/>
          <a:lstStyle/>
          <a:p>
            <a:fld id="{54A79FDF-0332-472F-850D-1D030698853D}" type="slidenum">
              <a:rPr lang="en-US" smtClean="0"/>
              <a:pPr/>
              <a:t>1</a:t>
            </a:fld>
            <a:endParaRPr lang="en-US" dirty="0"/>
          </a:p>
        </p:txBody>
      </p:sp>
      <p:cxnSp>
        <p:nvCxnSpPr>
          <p:cNvPr id="8" name="Straight Arrow Connector 7">
            <a:extLst>
              <a:ext uri="{FF2B5EF4-FFF2-40B4-BE49-F238E27FC236}">
                <a16:creationId xmlns:a16="http://schemas.microsoft.com/office/drawing/2014/main" id="{3AA3A7DB-E146-45DD-F6D0-E062F76833A6}"/>
              </a:ext>
            </a:extLst>
          </p:cNvPr>
          <p:cNvCxnSpPr/>
          <p:nvPr/>
        </p:nvCxnSpPr>
        <p:spPr>
          <a:xfrm>
            <a:off x="-9426" y="2528198"/>
            <a:ext cx="9162853" cy="3300"/>
          </a:xfrm>
          <a:prstGeom prst="straightConnector1">
            <a:avLst/>
          </a:prstGeom>
          <a:ln w="57150"/>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A4A7CE4-FBC1-54A0-24B8-6B6A1C31B132}"/>
              </a:ext>
            </a:extLst>
          </p:cNvPr>
          <p:cNvCxnSpPr>
            <a:cxnSpLocks/>
          </p:cNvCxnSpPr>
          <p:nvPr/>
        </p:nvCxnSpPr>
        <p:spPr>
          <a:xfrm flipV="1">
            <a:off x="4772" y="4320541"/>
            <a:ext cx="9155900" cy="20267"/>
          </a:xfrm>
          <a:prstGeom prst="straightConnector1">
            <a:avLst/>
          </a:prstGeom>
          <a:ln w="57150"/>
        </p:spPr>
        <p:style>
          <a:lnRef idx="1">
            <a:schemeClr val="accent1"/>
          </a:lnRef>
          <a:fillRef idx="0">
            <a:schemeClr val="accent1"/>
          </a:fillRef>
          <a:effectRef idx="0">
            <a:schemeClr val="accent1"/>
          </a:effectRef>
          <a:fontRef idx="minor">
            <a:schemeClr val="tx1"/>
          </a:fontRef>
        </p:style>
      </p:cxnSp>
      <p:pic>
        <p:nvPicPr>
          <p:cNvPr id="14" name="Picture 13" descr="A blue curved object on a black background&#10;&#10;Description automatically generated">
            <a:extLst>
              <a:ext uri="{FF2B5EF4-FFF2-40B4-BE49-F238E27FC236}">
                <a16:creationId xmlns:a16="http://schemas.microsoft.com/office/drawing/2014/main" id="{DF49B89E-290A-7120-4B83-D391EE4B9F8D}"/>
              </a:ext>
            </a:extLst>
          </p:cNvPr>
          <p:cNvPicPr>
            <a:picLocks noChangeAspect="1"/>
          </p:cNvPicPr>
          <p:nvPr/>
        </p:nvPicPr>
        <p:blipFill>
          <a:blip r:embed="rId3"/>
          <a:stretch>
            <a:fillRect/>
          </a:stretch>
        </p:blipFill>
        <p:spPr>
          <a:xfrm>
            <a:off x="5651105" y="5487739"/>
            <a:ext cx="3223119" cy="1150261"/>
          </a:xfrm>
          <a:prstGeom prst="rect">
            <a:avLst/>
          </a:prstGeom>
        </p:spPr>
      </p:pic>
      <p:sp>
        <p:nvSpPr>
          <p:cNvPr id="15" name="TextBox 14">
            <a:extLst>
              <a:ext uri="{FF2B5EF4-FFF2-40B4-BE49-F238E27FC236}">
                <a16:creationId xmlns:a16="http://schemas.microsoft.com/office/drawing/2014/main" id="{A2C1C95F-32E5-CBF0-0183-8F2B87822D57}"/>
              </a:ext>
            </a:extLst>
          </p:cNvPr>
          <p:cNvSpPr txBox="1"/>
          <p:nvPr/>
        </p:nvSpPr>
        <p:spPr>
          <a:xfrm>
            <a:off x="1296950" y="3779193"/>
            <a:ext cx="65680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solidFill>
                  <a:schemeClr val="bg1">
                    <a:lumMod val="50000"/>
                  </a:schemeClr>
                </a:solidFill>
                <a:latin typeface="Century Gothic"/>
                <a:ea typeface="Roboto Light" panose="02000000000000000000" pitchFamily="2" charset="0"/>
              </a:rPr>
              <a:t>Accelerating Standards Development</a:t>
            </a:r>
            <a:endParaRPr lang="en-US" sz="2400" dirty="0">
              <a:latin typeface="Century Gothic"/>
              <a:ea typeface="Roboto Light" panose="02000000000000000000" pitchFamily="2" charset="0"/>
            </a:endParaRPr>
          </a:p>
        </p:txBody>
      </p:sp>
    </p:spTree>
    <p:extLst>
      <p:ext uri="{BB962C8B-B14F-4D97-AF65-F5344CB8AC3E}">
        <p14:creationId xmlns:p14="http://schemas.microsoft.com/office/powerpoint/2010/main" val="152322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084" y="339000"/>
            <a:ext cx="8298098" cy="601526"/>
          </a:xfrm>
        </p:spPr>
        <p:txBody>
          <a:bodyPr>
            <a:noAutofit/>
          </a:bodyPr>
          <a:lstStyle/>
          <a:p>
            <a:r>
              <a:rPr lang="en-US" sz="2000" dirty="0">
                <a:solidFill>
                  <a:srgbClr val="0074BF"/>
                </a:solidFill>
              </a:rPr>
              <a:t>Chapters 7 &amp; 10 – Flight Operations Standards: General Concerns and Personnel Training, Qualifications, and Certification Standards</a:t>
            </a:r>
            <a:endParaRPr lang="en-US" sz="2000" dirty="0"/>
          </a:p>
        </p:txBody>
      </p:sp>
      <p:sp>
        <p:nvSpPr>
          <p:cNvPr id="5" name="Footer Placeholder 4"/>
          <p:cNvSpPr>
            <a:spLocks noGrp="1"/>
          </p:cNvSpPr>
          <p:nvPr>
            <p:ph type="ftr" sz="quarter" idx="3"/>
          </p:nvPr>
        </p:nvSpPr>
        <p:spPr/>
        <p:txBody>
          <a:bodyPr/>
          <a:lstStyle/>
          <a:p>
            <a:r>
              <a:rPr lang="en-US"/>
              <a:t>ANSI UASSC Project Overview</a:t>
            </a:r>
            <a:endParaRPr lang="en-US" dirty="0"/>
          </a:p>
        </p:txBody>
      </p:sp>
      <p:sp>
        <p:nvSpPr>
          <p:cNvPr id="6" name="Slide Number Placeholder 5"/>
          <p:cNvSpPr>
            <a:spLocks noGrp="1"/>
          </p:cNvSpPr>
          <p:nvPr>
            <p:ph type="sldNum" sz="quarter" idx="4"/>
          </p:nvPr>
        </p:nvSpPr>
        <p:spPr/>
        <p:txBody>
          <a:bodyPr/>
          <a:lstStyle/>
          <a:p>
            <a:fld id="{54A79FDF-0332-472F-850D-1D030698853D}" type="slidenum">
              <a:rPr lang="en-US" smtClean="0"/>
              <a:pPr/>
              <a:t>10</a:t>
            </a:fld>
            <a:endParaRPr lang="en-US" dirty="0"/>
          </a:p>
        </p:txBody>
      </p:sp>
      <p:sp>
        <p:nvSpPr>
          <p:cNvPr id="11" name="Rectangle 1">
            <a:extLst>
              <a:ext uri="{FF2B5EF4-FFF2-40B4-BE49-F238E27FC236}">
                <a16:creationId xmlns:a16="http://schemas.microsoft.com/office/drawing/2014/main" id="{9066BD54-CA25-4C9F-A643-00EC114003D4}"/>
              </a:ext>
            </a:extLst>
          </p:cNvPr>
          <p:cNvSpPr>
            <a:spLocks noGrp="1" noChangeArrowheads="1"/>
          </p:cNvSpPr>
          <p:nvPr>
            <p:ph sz="half" idx="1"/>
          </p:nvPr>
        </p:nvSpPr>
        <p:spPr bwMode="auto">
          <a:xfrm>
            <a:off x="376084" y="1101274"/>
            <a:ext cx="428645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9pPr>
          </a:lstStyle>
          <a:p>
            <a:pPr marL="0" marR="0" lvl="0" indent="0" eaLnBrk="1" fontAlgn="base" hangingPunct="1">
              <a:spcBef>
                <a:spcPts val="600"/>
              </a:spcBef>
              <a:spcAft>
                <a:spcPct val="0"/>
              </a:spcAft>
              <a:buNone/>
              <a:tabLst>
                <a:tab pos="639763" algn="l"/>
                <a:tab pos="5937250" algn="r"/>
              </a:tabLst>
            </a:pPr>
            <a:r>
              <a:rPr lang="en-US" altLang="en-US" sz="1600" b="1" dirty="0">
                <a:latin typeface="+mn-lt"/>
              </a:rPr>
              <a:t>Flight Operations Standards: General Concerns</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7.1. Privacy</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7.2. Continued Operational Safety (COS)</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7.3. Beyond Visual Line of Sight (BVLOS)</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7.4. Operations Over People (OOP)</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7.5. Weather</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7.6. Data Handling and Processing</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7.7. UAS Traffic Management (UTM)</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7.8. UAS Remote Identification (UAS Remote ID)</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7.9. Geo-fencing</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7.10. Recreational Operations</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7.11. Design and Operation of Aerodrome Facilities for UAS</a:t>
            </a:r>
          </a:p>
          <a:p>
            <a:pPr marL="0" marR="0" lvl="0" indent="0" eaLnBrk="1" fontAlgn="base" hangingPunct="1">
              <a:spcBef>
                <a:spcPts val="600"/>
              </a:spcBef>
              <a:spcAft>
                <a:spcPct val="0"/>
              </a:spcAft>
              <a:buNone/>
              <a:tabLst>
                <a:tab pos="461963" algn="l"/>
                <a:tab pos="5937250" algn="r"/>
              </a:tabLst>
            </a:pPr>
            <a:r>
              <a:rPr lang="en-US" altLang="en-US" sz="1600" dirty="0">
                <a:latin typeface="+mn-lt"/>
              </a:rPr>
              <a:t>7.12. UAS Service Suppliers (USS) Process and Quality</a:t>
            </a:r>
          </a:p>
        </p:txBody>
      </p:sp>
      <p:sp>
        <p:nvSpPr>
          <p:cNvPr id="13" name="TextBox 12">
            <a:extLst>
              <a:ext uri="{FF2B5EF4-FFF2-40B4-BE49-F238E27FC236}">
                <a16:creationId xmlns:a16="http://schemas.microsoft.com/office/drawing/2014/main" id="{A7BE1564-2CD7-4410-8678-F8703D891A53}"/>
              </a:ext>
            </a:extLst>
          </p:cNvPr>
          <p:cNvSpPr txBox="1"/>
          <p:nvPr/>
        </p:nvSpPr>
        <p:spPr>
          <a:xfrm>
            <a:off x="4883227" y="1101274"/>
            <a:ext cx="3640455" cy="2846933"/>
          </a:xfrm>
          <a:prstGeom prst="rect">
            <a:avLst/>
          </a:prstGeom>
          <a:noFill/>
        </p:spPr>
        <p:txBody>
          <a:bodyPr wrap="square" rtlCol="0">
            <a:spAutoFit/>
          </a:bodyPr>
          <a:lstStyle/>
          <a:p>
            <a:pPr defTabSz="914400" fontAlgn="base">
              <a:spcBef>
                <a:spcPts val="600"/>
              </a:spcBef>
              <a:spcAft>
                <a:spcPct val="0"/>
              </a:spcAft>
              <a:buClr>
                <a:srgbClr val="0075BF"/>
              </a:buClr>
              <a:buSzPct val="80000"/>
              <a:tabLst>
                <a:tab pos="639763" algn="l"/>
                <a:tab pos="5937250" algn="r"/>
              </a:tabLst>
            </a:pPr>
            <a:r>
              <a:rPr lang="en-US" sz="1600" b="1" dirty="0">
                <a:ea typeface="Roboto Light" panose="02000000000000000000" pitchFamily="2" charset="0"/>
                <a:cs typeface="Calibri Light" panose="020F0302020204030204" pitchFamily="34" charset="0"/>
              </a:rPr>
              <a:t>Personnel Training, Qualifications, and Certification Standards: General </a:t>
            </a:r>
          </a:p>
          <a:p>
            <a:pPr defTabSz="914400" fontAlgn="base">
              <a:spcBef>
                <a:spcPts val="600"/>
              </a:spcBef>
              <a:spcAft>
                <a:spcPct val="0"/>
              </a:spcAft>
              <a:buClr>
                <a:srgbClr val="0075BF"/>
              </a:buClr>
              <a:buSzPct val="80000"/>
              <a:tabLst>
                <a:tab pos="461963" algn="l"/>
                <a:tab pos="5937250" algn="r"/>
              </a:tabLst>
            </a:pPr>
            <a:r>
              <a:rPr lang="en-US" sz="1600" dirty="0">
                <a:ea typeface="Roboto Light" panose="02000000000000000000" pitchFamily="2" charset="0"/>
                <a:cs typeface="Calibri Light" panose="020F0302020204030204" pitchFamily="34" charset="0"/>
              </a:rPr>
              <a:t>10.1.	Terminology</a:t>
            </a:r>
          </a:p>
          <a:p>
            <a:pPr defTabSz="914400" fontAlgn="base">
              <a:spcBef>
                <a:spcPts val="600"/>
              </a:spcBef>
              <a:spcAft>
                <a:spcPct val="0"/>
              </a:spcAft>
              <a:buClr>
                <a:srgbClr val="0075BF"/>
              </a:buClr>
              <a:buSzPct val="80000"/>
              <a:tabLst>
                <a:tab pos="461963" algn="l"/>
                <a:tab pos="5937250" algn="r"/>
              </a:tabLst>
            </a:pPr>
            <a:r>
              <a:rPr lang="en-US" sz="1600" dirty="0">
                <a:ea typeface="Roboto Light" panose="02000000000000000000" pitchFamily="2" charset="0"/>
                <a:cs typeface="Calibri Light" panose="020F0302020204030204" pitchFamily="34" charset="0"/>
              </a:rPr>
              <a:t>10.2.	Manuals</a:t>
            </a:r>
          </a:p>
          <a:p>
            <a:pPr defTabSz="914400" fontAlgn="base">
              <a:spcBef>
                <a:spcPts val="600"/>
              </a:spcBef>
              <a:spcAft>
                <a:spcPct val="0"/>
              </a:spcAft>
              <a:buClr>
                <a:srgbClr val="0075BF"/>
              </a:buClr>
              <a:buSzPct val="80000"/>
              <a:tabLst>
                <a:tab pos="461963" algn="l"/>
                <a:tab pos="5937250" algn="r"/>
              </a:tabLst>
            </a:pPr>
            <a:r>
              <a:rPr lang="en-US" sz="1600" dirty="0">
                <a:ea typeface="Roboto Light" panose="02000000000000000000" pitchFamily="2" charset="0"/>
                <a:cs typeface="Calibri Light" panose="020F0302020204030204" pitchFamily="34" charset="0"/>
              </a:rPr>
              <a:t>10.3.	UAS Flight Crew</a:t>
            </a:r>
          </a:p>
          <a:p>
            <a:pPr defTabSz="914400" fontAlgn="base">
              <a:spcBef>
                <a:spcPts val="600"/>
              </a:spcBef>
              <a:spcAft>
                <a:spcPct val="0"/>
              </a:spcAft>
              <a:buClr>
                <a:srgbClr val="0075BF"/>
              </a:buClr>
              <a:buSzPct val="80000"/>
              <a:tabLst>
                <a:tab pos="461963" algn="l"/>
                <a:tab pos="5937250" algn="r"/>
              </a:tabLst>
            </a:pPr>
            <a:r>
              <a:rPr lang="en-US" sz="1600" dirty="0">
                <a:ea typeface="Roboto Light" panose="02000000000000000000" pitchFamily="2" charset="0"/>
                <a:cs typeface="Calibri Light" panose="020F0302020204030204" pitchFamily="34" charset="0"/>
              </a:rPr>
              <a:t>10.4.	Additional Crew Members</a:t>
            </a:r>
          </a:p>
          <a:p>
            <a:pPr defTabSz="914400" fontAlgn="base">
              <a:spcBef>
                <a:spcPts val="600"/>
              </a:spcBef>
              <a:spcAft>
                <a:spcPct val="0"/>
              </a:spcAft>
              <a:buClr>
                <a:srgbClr val="0075BF"/>
              </a:buClr>
              <a:buSzPct val="80000"/>
              <a:tabLst>
                <a:tab pos="461963" algn="l"/>
                <a:tab pos="5937250" algn="r"/>
              </a:tabLst>
            </a:pPr>
            <a:r>
              <a:rPr lang="en-US" sz="1600" dirty="0">
                <a:ea typeface="Roboto Light" panose="02000000000000000000" pitchFamily="2" charset="0"/>
                <a:cs typeface="Calibri Light" panose="020F0302020204030204" pitchFamily="34" charset="0"/>
              </a:rPr>
              <a:t>10.5.	Maintenance Technicians</a:t>
            </a:r>
          </a:p>
          <a:p>
            <a:pPr defTabSz="914400" fontAlgn="base">
              <a:spcBef>
                <a:spcPts val="600"/>
              </a:spcBef>
              <a:spcAft>
                <a:spcPct val="0"/>
              </a:spcAft>
              <a:buClr>
                <a:srgbClr val="0075BF"/>
              </a:buClr>
              <a:buSzPct val="80000"/>
              <a:tabLst>
                <a:tab pos="461963" algn="l"/>
                <a:tab pos="5937250" algn="r"/>
              </a:tabLst>
            </a:pPr>
            <a:r>
              <a:rPr lang="en-US" sz="1600" dirty="0">
                <a:ea typeface="Roboto Light" panose="02000000000000000000" pitchFamily="2" charset="0"/>
                <a:cs typeface="Calibri Light" panose="020F0302020204030204" pitchFamily="34" charset="0"/>
              </a:rPr>
              <a:t>10.6.	Compliance/Audit Programs</a:t>
            </a:r>
          </a:p>
          <a:p>
            <a:pPr defTabSz="914400" fontAlgn="base">
              <a:spcBef>
                <a:spcPts val="600"/>
              </a:spcBef>
              <a:spcAft>
                <a:spcPct val="0"/>
              </a:spcAft>
              <a:buClr>
                <a:srgbClr val="0075BF"/>
              </a:buClr>
              <a:buSzPct val="80000"/>
              <a:tabLst>
                <a:tab pos="461963" algn="l"/>
                <a:tab pos="5937250" algn="r"/>
              </a:tabLst>
            </a:pPr>
            <a:r>
              <a:rPr lang="en-US" sz="1600" dirty="0">
                <a:ea typeface="Roboto Light" panose="02000000000000000000" pitchFamily="2" charset="0"/>
                <a:cs typeface="Calibri Light" panose="020F0302020204030204" pitchFamily="34" charset="0"/>
              </a:rPr>
              <a:t>10.7.	Human Factors in UAS Operations</a:t>
            </a:r>
          </a:p>
        </p:txBody>
      </p:sp>
    </p:spTree>
    <p:extLst>
      <p:ext uri="{BB962C8B-B14F-4D97-AF65-F5344CB8AC3E}">
        <p14:creationId xmlns:p14="http://schemas.microsoft.com/office/powerpoint/2010/main" val="34113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5" y="339000"/>
            <a:ext cx="8377084" cy="601526"/>
          </a:xfrm>
        </p:spPr>
        <p:txBody>
          <a:bodyPr>
            <a:noAutofit/>
          </a:bodyPr>
          <a:lstStyle/>
          <a:p>
            <a:r>
              <a:rPr lang="en-US" sz="2000" dirty="0">
                <a:solidFill>
                  <a:srgbClr val="0074BF"/>
                </a:solidFill>
              </a:rPr>
              <a:t>Chapter 8 – Flight Operations Standards: Infrastructure Inspections, Environmental Applications, Commercial Services, and Workplace Safety</a:t>
            </a:r>
            <a:endParaRPr lang="en-US" sz="2000" dirty="0"/>
          </a:p>
        </p:txBody>
      </p:sp>
      <p:sp>
        <p:nvSpPr>
          <p:cNvPr id="5" name="Footer Placeholder 4"/>
          <p:cNvSpPr>
            <a:spLocks noGrp="1"/>
          </p:cNvSpPr>
          <p:nvPr>
            <p:ph type="ftr" sz="quarter" idx="3"/>
          </p:nvPr>
        </p:nvSpPr>
        <p:spPr/>
        <p:txBody>
          <a:bodyPr/>
          <a:lstStyle/>
          <a:p>
            <a:r>
              <a:rPr lang="en-US"/>
              <a:t>ANSI UASSC Project Overview</a:t>
            </a:r>
            <a:endParaRPr lang="en-US" dirty="0"/>
          </a:p>
        </p:txBody>
      </p:sp>
      <p:sp>
        <p:nvSpPr>
          <p:cNvPr id="6" name="Slide Number Placeholder 5"/>
          <p:cNvSpPr>
            <a:spLocks noGrp="1"/>
          </p:cNvSpPr>
          <p:nvPr>
            <p:ph type="sldNum" sz="quarter" idx="4"/>
          </p:nvPr>
        </p:nvSpPr>
        <p:spPr/>
        <p:txBody>
          <a:bodyPr/>
          <a:lstStyle/>
          <a:p>
            <a:fld id="{54A79FDF-0332-472F-850D-1D030698853D}" type="slidenum">
              <a:rPr lang="en-US" smtClean="0"/>
              <a:pPr/>
              <a:t>11</a:t>
            </a:fld>
            <a:endParaRPr lang="en-US" dirty="0"/>
          </a:p>
        </p:txBody>
      </p:sp>
      <p:sp>
        <p:nvSpPr>
          <p:cNvPr id="10" name="Content Placeholder 9">
            <a:extLst>
              <a:ext uri="{FF2B5EF4-FFF2-40B4-BE49-F238E27FC236}">
                <a16:creationId xmlns:a16="http://schemas.microsoft.com/office/drawing/2014/main" id="{D450FE3C-B744-4B02-B3CE-17921F693FA2}"/>
              </a:ext>
            </a:extLst>
          </p:cNvPr>
          <p:cNvSpPr>
            <a:spLocks noGrp="1"/>
          </p:cNvSpPr>
          <p:nvPr>
            <p:ph sz="half" idx="13"/>
          </p:nvPr>
        </p:nvSpPr>
        <p:spPr>
          <a:xfrm>
            <a:off x="4549877" y="1135626"/>
            <a:ext cx="4272436" cy="4886496"/>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tab pos="639763" algn="l"/>
                <a:tab pos="5937250" algn="r"/>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8.3.	Environmental Applications</a:t>
            </a:r>
          </a:p>
          <a:p>
            <a:pPr marL="344488"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8.3.1.	Environmental Monitoring</a:t>
            </a:r>
          </a:p>
          <a:p>
            <a:pPr marL="344488"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8.3.2.	Pesticide Application</a:t>
            </a:r>
          </a:p>
          <a:p>
            <a:pPr marL="344488"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8.3.3.	Livestock Monitoring and Pasture </a:t>
            </a:r>
          </a:p>
          <a:p>
            <a:pPr marL="344488"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	Management</a:t>
            </a:r>
          </a:p>
          <a:p>
            <a:pPr marL="344488" indent="0" eaLnBrk="0" fontAlgn="base" hangingPunct="0">
              <a:spcBef>
                <a:spcPct val="0"/>
              </a:spcBef>
              <a:spcAft>
                <a:spcPct val="0"/>
              </a:spcAft>
              <a:buClrTx/>
              <a:buSzTx/>
              <a:buNone/>
              <a:tabLst>
                <a:tab pos="914400" algn="l"/>
                <a:tab pos="5937250" algn="r"/>
              </a:tabLst>
            </a:pPr>
            <a:endParaRPr lang="en-US" alt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9763" algn="l"/>
                <a:tab pos="5937250" algn="r"/>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8.4.	Commercial Services</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8.4.1.	Commercial Package Delivery via UAS</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8.4.2.	Commercial Cargo Transport via UAS</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8.4.3.	Commercial Passenger Air Taxi </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	Transport via UAS (</a:t>
            </a:r>
            <a:r>
              <a:rPr lang="en-US" altLang="en-US" sz="1600" i="1" dirty="0">
                <a:solidFill>
                  <a:schemeClr val="tx1"/>
                </a:solidFill>
                <a:latin typeface="Calibri" panose="020F0502020204030204" pitchFamily="34" charset="0"/>
                <a:cs typeface="Calibri" panose="020F0502020204030204" pitchFamily="34" charset="0"/>
              </a:rPr>
              <a:t>short-haul flights </a:t>
            </a:r>
          </a:p>
          <a:p>
            <a:pPr marL="344488" marR="0" lvl="0" indent="0" eaLnBrk="0" fontAlgn="base" hangingPunct="0">
              <a:spcBef>
                <a:spcPct val="0"/>
              </a:spcBef>
              <a:spcAft>
                <a:spcPct val="0"/>
              </a:spcAft>
              <a:buClrTx/>
              <a:buSzTx/>
              <a:buNone/>
              <a:tabLst>
                <a:tab pos="914400" algn="l"/>
                <a:tab pos="5937250" algn="r"/>
              </a:tabLst>
            </a:pPr>
            <a:r>
              <a:rPr lang="en-US" altLang="en-US" sz="1600" i="1" dirty="0">
                <a:solidFill>
                  <a:schemeClr val="tx1"/>
                </a:solidFill>
                <a:latin typeface="Calibri" panose="020F0502020204030204" pitchFamily="34" charset="0"/>
                <a:cs typeface="Calibri" panose="020F0502020204030204" pitchFamily="34" charset="0"/>
              </a:rPr>
              <a:t>	carrying few passengers</a:t>
            </a:r>
            <a:r>
              <a:rPr lang="en-US" altLang="en-US" sz="1600" dirty="0">
                <a:solidFill>
                  <a:schemeClr val="tx1"/>
                </a:solidFill>
                <a:latin typeface="Calibri" panose="020F0502020204030204" pitchFamily="34" charset="0"/>
                <a:cs typeface="Calibri" panose="020F0502020204030204" pitchFamily="34" charset="0"/>
              </a:rPr>
              <a:t>)</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8.4.4.	Commercial Passenger Transport via </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	UAS (</a:t>
            </a:r>
            <a:r>
              <a:rPr lang="en-US" altLang="en-US" sz="1600" i="1" dirty="0">
                <a:solidFill>
                  <a:schemeClr val="tx1"/>
                </a:solidFill>
                <a:latin typeface="Calibri" panose="020F0502020204030204" pitchFamily="34" charset="0"/>
                <a:cs typeface="Calibri" panose="020F0502020204030204" pitchFamily="34" charset="0"/>
              </a:rPr>
              <a:t>long-haul flights carrying many </a:t>
            </a:r>
          </a:p>
          <a:p>
            <a:pPr marL="344488" marR="0" lvl="0" indent="0" eaLnBrk="0" fontAlgn="base" hangingPunct="0">
              <a:spcBef>
                <a:spcPct val="0"/>
              </a:spcBef>
              <a:spcAft>
                <a:spcPct val="0"/>
              </a:spcAft>
              <a:buClrTx/>
              <a:buSzTx/>
              <a:buNone/>
              <a:tabLst>
                <a:tab pos="914400" algn="l"/>
                <a:tab pos="5937250" algn="r"/>
              </a:tabLst>
            </a:pPr>
            <a:r>
              <a:rPr lang="en-US" altLang="en-US" sz="1600" i="1" dirty="0">
                <a:solidFill>
                  <a:schemeClr val="tx1"/>
                </a:solidFill>
                <a:latin typeface="Calibri" panose="020F0502020204030204" pitchFamily="34" charset="0"/>
                <a:cs typeface="Calibri" panose="020F0502020204030204" pitchFamily="34" charset="0"/>
              </a:rPr>
              <a:t>	passengers</a:t>
            </a:r>
            <a:r>
              <a:rPr lang="en-US" altLang="en-US" sz="1600" dirty="0">
                <a:solidFill>
                  <a:schemeClr val="tx1"/>
                </a:solidFill>
                <a:latin typeface="Calibri" panose="020F0502020204030204" pitchFamily="34" charset="0"/>
                <a:cs typeface="Calibri" panose="020F0502020204030204" pitchFamily="34" charset="0"/>
              </a:rPr>
              <a:t>)</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8.4.5.	Commercial Sensing Services</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8.4.6.	Use of sUAS for News Gathering</a:t>
            </a:r>
          </a:p>
          <a:p>
            <a:pPr marL="344488" marR="0" lvl="0" indent="0" eaLnBrk="0" fontAlgn="base" hangingPunct="0">
              <a:spcBef>
                <a:spcPct val="0"/>
              </a:spcBef>
              <a:spcAft>
                <a:spcPct val="0"/>
              </a:spcAft>
              <a:buClrTx/>
              <a:buSzTx/>
              <a:buNone/>
              <a:tabLst>
                <a:tab pos="914400" algn="l"/>
                <a:tab pos="5937250" algn="r"/>
              </a:tabLst>
            </a:pPr>
            <a:endParaRPr lang="en-US" altLang="en-US" sz="1600" dirty="0">
              <a:solidFill>
                <a:schemeClr val="tx1"/>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9763" algn="l"/>
                <a:tab pos="5937250" algn="r"/>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8.5.	Workplace Safety</a:t>
            </a:r>
            <a:endParaRPr lang="en-US" sz="2000" dirty="0"/>
          </a:p>
        </p:txBody>
      </p:sp>
      <p:sp>
        <p:nvSpPr>
          <p:cNvPr id="11" name="Rectangle 1">
            <a:extLst>
              <a:ext uri="{FF2B5EF4-FFF2-40B4-BE49-F238E27FC236}">
                <a16:creationId xmlns:a16="http://schemas.microsoft.com/office/drawing/2014/main" id="{B1617044-2C85-442B-9647-70CF716D28C8}"/>
              </a:ext>
            </a:extLst>
          </p:cNvPr>
          <p:cNvSpPr>
            <a:spLocks noGrp="1" noChangeArrowheads="1"/>
          </p:cNvSpPr>
          <p:nvPr>
            <p:ph sz="half" idx="1"/>
          </p:nvPr>
        </p:nvSpPr>
        <p:spPr bwMode="auto">
          <a:xfrm>
            <a:off x="361335" y="1135626"/>
            <a:ext cx="403864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569913" algn="l"/>
                <a:tab pos="5937250" algn="r"/>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	Vertical Infrastructure Inspections</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r>
              <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8.1.1.	Power Plants and Industrial Process </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r>
              <a:rPr lang="en-US" altLang="en-US" sz="1600" dirty="0">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Plants</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r>
              <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8.1.2.	Cranes</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r>
              <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8.1.3.	Building Facades</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r>
              <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8.1.4.	Low-Rise Residential and </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r>
              <a:rPr lang="en-US" altLang="en-US" sz="1600" dirty="0">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Commercial Buildings</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r>
              <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8.1.5.	Communications Towers</a:t>
            </a:r>
          </a:p>
          <a:p>
            <a:pPr marL="344488" marR="0" lvl="0" indent="0" defTabSz="914400" rtl="0" eaLnBrk="0" fontAlgn="base" latinLnBrk="0" hangingPunct="0">
              <a:lnSpc>
                <a:spcPct val="100000"/>
              </a:lnSpc>
              <a:spcBef>
                <a:spcPct val="0"/>
              </a:spcBef>
              <a:spcAft>
                <a:spcPct val="0"/>
              </a:spcAft>
              <a:buClrTx/>
              <a:buSzTx/>
              <a:buFontTx/>
              <a:buNone/>
              <a:tabLst>
                <a:tab pos="914400" algn="l"/>
                <a:tab pos="5937250" algn="r"/>
              </a:tabLst>
            </a:pPr>
            <a:endParaRPr kumimoji="0" lang="en-US" altLang="en-US" sz="16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69913" algn="l"/>
                <a:tab pos="5937250" algn="r"/>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8.2.	Linear Infrastructure Inspections</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8.2.1.	Bridges</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8.2.2.	Railroads</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8.2.3.	Power Transmission Lines, </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	Structures, and Environs</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8.2.4.	Implementing UAS for Hydrocarbon </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	Pipeline Inspections</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8.2.5.	Implementing UAS in Airport </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	Operations</a:t>
            </a:r>
          </a:p>
        </p:txBody>
      </p:sp>
    </p:spTree>
    <p:extLst>
      <p:ext uri="{BB962C8B-B14F-4D97-AF65-F5344CB8AC3E}">
        <p14:creationId xmlns:p14="http://schemas.microsoft.com/office/powerpoint/2010/main" val="319081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339000"/>
            <a:ext cx="8132850" cy="601526"/>
          </a:xfrm>
        </p:spPr>
        <p:txBody>
          <a:bodyPr>
            <a:noAutofit/>
          </a:bodyPr>
          <a:lstStyle/>
          <a:p>
            <a:r>
              <a:rPr lang="en-US" sz="2400" dirty="0">
                <a:solidFill>
                  <a:srgbClr val="0074BF"/>
                </a:solidFill>
              </a:rPr>
              <a:t>Chapter 9 – Flight Operations Standards: Public Safety</a:t>
            </a:r>
            <a:endParaRPr lang="en-US" sz="2400" dirty="0"/>
          </a:p>
        </p:txBody>
      </p:sp>
      <p:sp>
        <p:nvSpPr>
          <p:cNvPr id="5" name="Footer Placeholder 4"/>
          <p:cNvSpPr>
            <a:spLocks noGrp="1"/>
          </p:cNvSpPr>
          <p:nvPr>
            <p:ph type="ftr" sz="quarter" idx="3"/>
          </p:nvPr>
        </p:nvSpPr>
        <p:spPr/>
        <p:txBody>
          <a:bodyPr/>
          <a:lstStyle/>
          <a:p>
            <a:r>
              <a:rPr lang="en-US"/>
              <a:t>ANSI UASSC Project Overview</a:t>
            </a:r>
            <a:endParaRPr lang="en-US" dirty="0"/>
          </a:p>
        </p:txBody>
      </p:sp>
      <p:sp>
        <p:nvSpPr>
          <p:cNvPr id="6" name="Slide Number Placeholder 5"/>
          <p:cNvSpPr>
            <a:spLocks noGrp="1"/>
          </p:cNvSpPr>
          <p:nvPr>
            <p:ph type="sldNum" sz="quarter" idx="4"/>
          </p:nvPr>
        </p:nvSpPr>
        <p:spPr/>
        <p:txBody>
          <a:bodyPr/>
          <a:lstStyle/>
          <a:p>
            <a:fld id="{54A79FDF-0332-472F-850D-1D030698853D}" type="slidenum">
              <a:rPr lang="en-US" smtClean="0"/>
              <a:pPr/>
              <a:t>12</a:t>
            </a:fld>
            <a:endParaRPr lang="en-US" dirty="0"/>
          </a:p>
        </p:txBody>
      </p:sp>
      <p:sp>
        <p:nvSpPr>
          <p:cNvPr id="11" name="Rectangle 1">
            <a:extLst>
              <a:ext uri="{FF2B5EF4-FFF2-40B4-BE49-F238E27FC236}">
                <a16:creationId xmlns:a16="http://schemas.microsoft.com/office/drawing/2014/main" id="{5686AD6F-EE79-4FDE-B9E9-331583938358}"/>
              </a:ext>
            </a:extLst>
          </p:cNvPr>
          <p:cNvSpPr>
            <a:spLocks noGrp="1" noChangeArrowheads="1"/>
          </p:cNvSpPr>
          <p:nvPr>
            <p:ph sz="half" idx="1"/>
          </p:nvPr>
        </p:nvSpPr>
        <p:spPr bwMode="auto">
          <a:xfrm>
            <a:off x="458745" y="1061252"/>
            <a:ext cx="760337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9pPr>
          </a:lstStyle>
          <a:p>
            <a:pPr marL="0" indent="0">
              <a:buClrTx/>
              <a:buSzTx/>
              <a:buNone/>
              <a:tabLst>
                <a:tab pos="569913" algn="l"/>
                <a:tab pos="5937250" algn="r"/>
              </a:tabLst>
            </a:pPr>
            <a:r>
              <a:rPr lang="en-US" altLang="en-US" sz="1600" dirty="0">
                <a:latin typeface="Calibri" panose="020F0502020204030204" pitchFamily="34" charset="0"/>
                <a:cs typeface="Calibri" panose="020F0502020204030204" pitchFamily="34" charset="0"/>
              </a:rPr>
              <a:t>9.1.	sUAS for Public Safety Operations</a:t>
            </a:r>
          </a:p>
          <a:p>
            <a:pPr marL="0" indent="0">
              <a:buClrTx/>
              <a:buSzTx/>
              <a:buNone/>
              <a:tabLst>
                <a:tab pos="569913" algn="l"/>
                <a:tab pos="5937250" algn="r"/>
              </a:tabLst>
            </a:pPr>
            <a:r>
              <a:rPr lang="en-US" altLang="en-US" sz="1600" dirty="0">
                <a:latin typeface="Calibri" panose="020F0502020204030204" pitchFamily="34" charset="0"/>
                <a:cs typeface="Calibri" panose="020F0502020204030204" pitchFamily="34" charset="0"/>
              </a:rPr>
              <a:t>9.2.	Hazardous Materials Incident Response</a:t>
            </a:r>
          </a:p>
          <a:p>
            <a:pPr marL="0" indent="0">
              <a:buClrTx/>
              <a:buSzTx/>
              <a:buNone/>
              <a:tabLst>
                <a:tab pos="569913" algn="l"/>
                <a:tab pos="5937250" algn="r"/>
              </a:tabLst>
            </a:pPr>
            <a:r>
              <a:rPr lang="en-US" altLang="en-US" sz="1600" dirty="0">
                <a:latin typeface="Calibri" panose="020F0502020204030204" pitchFamily="34" charset="0"/>
                <a:cs typeface="Calibri" panose="020F0502020204030204" pitchFamily="34" charset="0"/>
              </a:rPr>
              <a:t>9.3.	Transport and Post-Crash Procedures Involving Biohazards</a:t>
            </a:r>
          </a:p>
          <a:p>
            <a:pPr marL="0" indent="0">
              <a:buClrTx/>
              <a:buSzTx/>
              <a:buNone/>
              <a:tabLst>
                <a:tab pos="569913" algn="l"/>
                <a:tab pos="5937250" algn="r"/>
              </a:tabLst>
            </a:pPr>
            <a:r>
              <a:rPr lang="en-US" altLang="en-US" sz="1600" dirty="0">
                <a:latin typeface="Calibri" panose="020F0502020204030204" pitchFamily="34" charset="0"/>
                <a:cs typeface="Calibri" panose="020F0502020204030204" pitchFamily="34" charset="0"/>
              </a:rPr>
              <a:t>9.4.	Forensic Investigations Photogrammetry</a:t>
            </a:r>
          </a:p>
          <a:p>
            <a:pPr marL="0" indent="0">
              <a:buClrTx/>
              <a:buSzTx/>
              <a:buNone/>
              <a:tabLst>
                <a:tab pos="569913" algn="l"/>
                <a:tab pos="5937250" algn="r"/>
              </a:tabLst>
            </a:pPr>
            <a:r>
              <a:rPr lang="en-US" altLang="en-US" sz="1600" dirty="0">
                <a:latin typeface="Calibri" panose="020F0502020204030204" pitchFamily="34" charset="0"/>
                <a:cs typeface="Calibri" panose="020F0502020204030204" pitchFamily="34" charset="0"/>
              </a:rPr>
              <a:t>9.5.	Payload Interface and Control for Public Safety Operations</a:t>
            </a:r>
          </a:p>
          <a:p>
            <a:pPr marL="0" indent="0">
              <a:buClrTx/>
              <a:buSzTx/>
              <a:buNone/>
              <a:tabLst>
                <a:tab pos="569913" algn="l"/>
                <a:tab pos="5937250" algn="r"/>
              </a:tabLst>
            </a:pPr>
            <a:r>
              <a:rPr lang="en-US" altLang="en-US" sz="1600" dirty="0">
                <a:latin typeface="Calibri" panose="020F0502020204030204" pitchFamily="34" charset="0"/>
                <a:cs typeface="Calibri" panose="020F0502020204030204" pitchFamily="34" charset="0"/>
              </a:rPr>
              <a:t>9.6.	Search and Rescue (SAR)</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9.6.1.	sUAS Infrared (IR) Camera Sensor Capabilities</a:t>
            </a:r>
          </a:p>
          <a:p>
            <a:pPr marL="344488" indent="0">
              <a:buClrTx/>
              <a:buSzTx/>
              <a:buNone/>
              <a:tabLst>
                <a:tab pos="914400" algn="l"/>
                <a:tab pos="5937250" algn="r"/>
              </a:tabLst>
            </a:pPr>
            <a:r>
              <a:rPr lang="en-US" altLang="en-US" sz="1600" dirty="0">
                <a:latin typeface="Calibri" panose="020F0502020204030204" pitchFamily="34" charset="0"/>
                <a:cs typeface="Calibri" panose="020F0502020204030204" pitchFamily="34" charset="0"/>
              </a:rPr>
              <a:t>9.6.2.	sUAS Automated Missions during Emergency Response</a:t>
            </a:r>
          </a:p>
          <a:p>
            <a:pPr marL="0" marR="0" lvl="0" indent="0" eaLnBrk="0" fontAlgn="base" hangingPunct="0">
              <a:spcBef>
                <a:spcPct val="0"/>
              </a:spcBef>
              <a:spcAft>
                <a:spcPct val="0"/>
              </a:spcAft>
              <a:buClrTx/>
              <a:buSzTx/>
              <a:buNone/>
              <a:tabLst>
                <a:tab pos="569913" algn="l"/>
                <a:tab pos="5937250" algn="r"/>
              </a:tabLst>
            </a:pPr>
            <a:r>
              <a:rPr lang="en-US" altLang="en-US" sz="1600" dirty="0">
                <a:solidFill>
                  <a:schemeClr val="tx1"/>
                </a:solidFill>
                <a:latin typeface="Calibri" panose="020F0502020204030204" pitchFamily="34" charset="0"/>
                <a:cs typeface="Calibri" panose="020F0502020204030204" pitchFamily="34" charset="0"/>
              </a:rPr>
              <a:t>9.7.	Response Robots</a:t>
            </a:r>
          </a:p>
          <a:p>
            <a:pPr marL="0" marR="0" lvl="0" indent="0" eaLnBrk="0" fontAlgn="base" hangingPunct="0">
              <a:spcBef>
                <a:spcPct val="0"/>
              </a:spcBef>
              <a:spcAft>
                <a:spcPct val="0"/>
              </a:spcAft>
              <a:buClrTx/>
              <a:buSzTx/>
              <a:buNone/>
              <a:tabLst>
                <a:tab pos="569913" algn="l"/>
                <a:tab pos="5937250" algn="r"/>
              </a:tabLst>
            </a:pPr>
            <a:r>
              <a:rPr lang="en-US" altLang="en-US" sz="1600" dirty="0">
                <a:solidFill>
                  <a:schemeClr val="tx1"/>
                </a:solidFill>
                <a:latin typeface="Calibri" panose="020F0502020204030204" pitchFamily="34" charset="0"/>
                <a:cs typeface="Calibri" panose="020F0502020204030204" pitchFamily="34" charset="0"/>
              </a:rPr>
              <a:t>9.8.	Public Safety Tactical Operations</a:t>
            </a:r>
          </a:p>
          <a:p>
            <a:pPr marL="0" marR="0" lvl="0" indent="0" eaLnBrk="0" fontAlgn="base" hangingPunct="0">
              <a:spcBef>
                <a:spcPct val="0"/>
              </a:spcBef>
              <a:spcAft>
                <a:spcPct val="0"/>
              </a:spcAft>
              <a:buClrTx/>
              <a:buSzTx/>
              <a:buNone/>
              <a:tabLst>
                <a:tab pos="569913" algn="l"/>
                <a:tab pos="5937250" algn="r"/>
              </a:tabLst>
            </a:pPr>
            <a:r>
              <a:rPr lang="en-US" altLang="en-US" sz="1600" dirty="0">
                <a:solidFill>
                  <a:schemeClr val="tx1"/>
                </a:solidFill>
                <a:latin typeface="Calibri" panose="020F0502020204030204" pitchFamily="34" charset="0"/>
                <a:cs typeface="Calibri" panose="020F0502020204030204" pitchFamily="34" charset="0"/>
              </a:rPr>
              <a:t>9.9.	UAS </a:t>
            </a:r>
            <a:r>
              <a:rPr lang="en-US" altLang="en-US" sz="1600" i="1" dirty="0">
                <a:solidFill>
                  <a:schemeClr val="accent1"/>
                </a:solidFill>
                <a:latin typeface="Calibri" panose="020F0502020204030204" pitchFamily="34" charset="0"/>
                <a:cs typeface="Calibri" panose="020F0502020204030204" pitchFamily="34" charset="0"/>
              </a:rPr>
              <a:t>Detection</a:t>
            </a:r>
            <a:r>
              <a:rPr lang="en-US" altLang="en-US" sz="1600" dirty="0">
                <a:solidFill>
                  <a:schemeClr val="tx1"/>
                </a:solidFill>
                <a:latin typeface="Calibri" panose="020F0502020204030204" pitchFamily="34" charset="0"/>
                <a:cs typeface="Calibri" panose="020F0502020204030204" pitchFamily="34" charset="0"/>
              </a:rPr>
              <a:t> and Mitigation</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9.9.1.	UAS Detection</a:t>
            </a:r>
          </a:p>
          <a:p>
            <a:pPr marL="344488" marR="0" lvl="0" indent="0" eaLnBrk="0" fontAlgn="base" hangingPunct="0">
              <a:spcBef>
                <a:spcPct val="0"/>
              </a:spcBef>
              <a:spcAft>
                <a:spcPct val="0"/>
              </a:spcAft>
              <a:buClrTx/>
              <a:buSzTx/>
              <a:buNone/>
              <a:tabLst>
                <a:tab pos="914400" algn="l"/>
                <a:tab pos="5937250" algn="r"/>
              </a:tabLst>
            </a:pPr>
            <a:r>
              <a:rPr lang="en-US" altLang="en-US" sz="1600" dirty="0">
                <a:solidFill>
                  <a:schemeClr val="tx1"/>
                </a:solidFill>
                <a:latin typeface="Calibri" panose="020F0502020204030204" pitchFamily="34" charset="0"/>
                <a:cs typeface="Calibri" panose="020F0502020204030204" pitchFamily="34" charset="0"/>
              </a:rPr>
              <a:t>9.9.2.	UAS Mitigation</a:t>
            </a:r>
          </a:p>
          <a:p>
            <a:pPr marL="0" indent="0" eaLnBrk="0" fontAlgn="base" hangingPunct="0">
              <a:spcBef>
                <a:spcPct val="0"/>
              </a:spcBef>
              <a:spcAft>
                <a:spcPct val="0"/>
              </a:spcAft>
              <a:buClrTx/>
              <a:buSzTx/>
              <a:buNone/>
              <a:tabLst>
                <a:tab pos="569913" algn="l"/>
                <a:tab pos="5937250" algn="r"/>
              </a:tabLst>
            </a:pPr>
            <a:r>
              <a:rPr lang="en-US" altLang="en-US" sz="1600" dirty="0">
                <a:solidFill>
                  <a:schemeClr val="tx1"/>
                </a:solidFill>
                <a:latin typeface="Calibri" panose="020F0502020204030204" pitchFamily="34" charset="0"/>
                <a:cs typeface="Calibri" panose="020F0502020204030204" pitchFamily="34" charset="0"/>
              </a:rPr>
              <a:t>9.10.	</a:t>
            </a:r>
            <a:r>
              <a:rPr lang="en-US" altLang="en-US" sz="1600" i="1" dirty="0">
                <a:solidFill>
                  <a:schemeClr val="accent1"/>
                </a:solidFill>
                <a:latin typeface="Calibri" panose="020F0502020204030204" pitchFamily="34" charset="0"/>
                <a:cs typeface="Calibri" panose="020F0502020204030204" pitchFamily="34" charset="0"/>
              </a:rPr>
              <a:t>UAS for Emergency Management and Disasters</a:t>
            </a:r>
          </a:p>
          <a:p>
            <a:pPr marL="0" indent="0" eaLnBrk="0" fontAlgn="base" hangingPunct="0">
              <a:spcBef>
                <a:spcPct val="0"/>
              </a:spcBef>
              <a:spcAft>
                <a:spcPct val="0"/>
              </a:spcAft>
              <a:buClrTx/>
              <a:buSzTx/>
              <a:buNone/>
              <a:tabLst>
                <a:tab pos="569913" algn="l"/>
                <a:tab pos="5937250" algn="r"/>
              </a:tabLst>
            </a:pPr>
            <a:r>
              <a:rPr lang="en-US" altLang="en-US" sz="1600" dirty="0">
                <a:solidFill>
                  <a:schemeClr val="tx1"/>
                </a:solidFill>
                <a:latin typeface="Calibri" panose="020F0502020204030204" pitchFamily="34" charset="0"/>
                <a:cs typeface="Calibri" panose="020F0502020204030204" pitchFamily="34" charset="0"/>
              </a:rPr>
              <a:t>9.11.	</a:t>
            </a:r>
            <a:r>
              <a:rPr lang="en-US" altLang="en-US" sz="1600" i="1" dirty="0">
                <a:solidFill>
                  <a:schemeClr val="accent1"/>
                </a:solidFill>
                <a:latin typeface="Calibri" panose="020F0502020204030204" pitchFamily="34" charset="0"/>
                <a:cs typeface="Calibri" panose="020F0502020204030204" pitchFamily="34" charset="0"/>
              </a:rPr>
              <a:t>Standardization of Data Formatting 	for sUAS Public Safety Operations</a:t>
            </a:r>
            <a:endParaRPr lang="en-US"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38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690" y="339000"/>
            <a:ext cx="7889856" cy="601526"/>
          </a:xfrm>
        </p:spPr>
        <p:txBody>
          <a:bodyPr>
            <a:noAutofit/>
          </a:bodyPr>
          <a:lstStyle/>
          <a:p>
            <a:r>
              <a:rPr lang="en-US" sz="2800" dirty="0">
                <a:solidFill>
                  <a:srgbClr val="0074BF"/>
                </a:solidFill>
              </a:rPr>
              <a:t>v2 High Priority Gaps</a:t>
            </a:r>
            <a:br>
              <a:rPr lang="en-US" sz="2800" dirty="0">
                <a:solidFill>
                  <a:srgbClr val="0074BF"/>
                </a:solidFill>
              </a:rPr>
            </a:br>
            <a:r>
              <a:rPr lang="en-US" sz="2000" b="0" i="1" dirty="0">
                <a:solidFill>
                  <a:srgbClr val="0074BF"/>
                </a:solidFill>
              </a:rPr>
              <a:t>Tier 1 – Most Critical (19)</a:t>
            </a:r>
            <a:endParaRPr lang="en-US" sz="2800" b="0" i="1" dirty="0"/>
          </a:p>
        </p:txBody>
      </p:sp>
      <p:sp>
        <p:nvSpPr>
          <p:cNvPr id="3" name="Content Placeholder 2"/>
          <p:cNvSpPr>
            <a:spLocks noGrp="1"/>
          </p:cNvSpPr>
          <p:nvPr>
            <p:ph sz="half" idx="1"/>
          </p:nvPr>
        </p:nvSpPr>
        <p:spPr>
          <a:xfrm>
            <a:off x="545690" y="1146516"/>
            <a:ext cx="3889907" cy="4886496"/>
          </a:xfrm>
        </p:spPr>
        <p:txBody>
          <a:bodyPr>
            <a:normAutofit fontScale="47500" lnSpcReduction="20000"/>
          </a:bodyPr>
          <a:lstStyle/>
          <a:p>
            <a:pPr lvl="0"/>
            <a:r>
              <a:rPr lang="en-US" sz="3300" dirty="0">
                <a:solidFill>
                  <a:schemeClr val="tx1"/>
                </a:solidFill>
              </a:rPr>
              <a:t>Gap A1: UAS Design and Construction (D&amp;C) Standards</a:t>
            </a:r>
          </a:p>
          <a:p>
            <a:pPr lvl="0"/>
            <a:r>
              <a:rPr lang="en-US" sz="3300" dirty="0">
                <a:solidFill>
                  <a:schemeClr val="tx1"/>
                </a:solidFill>
              </a:rPr>
              <a:t>Gap A2: UAS System Safety</a:t>
            </a:r>
          </a:p>
          <a:p>
            <a:pPr lvl="0"/>
            <a:r>
              <a:rPr lang="en-US" sz="3300" dirty="0">
                <a:solidFill>
                  <a:schemeClr val="tx1"/>
                </a:solidFill>
              </a:rPr>
              <a:t>Gap A6: Alignment in Standards Between Aviation and Cellular Communities</a:t>
            </a:r>
          </a:p>
          <a:p>
            <a:pPr lvl="0"/>
            <a:r>
              <a:rPr lang="en-US" sz="3300" b="1" i="1" dirty="0">
                <a:solidFill>
                  <a:schemeClr val="tx1"/>
                </a:solidFill>
              </a:rPr>
              <a:t>New Gap A20: Unlicensed Spectrum Interference Predictability</a:t>
            </a:r>
          </a:p>
          <a:p>
            <a:pPr lvl="0"/>
            <a:r>
              <a:rPr lang="en-US" sz="3300" dirty="0">
                <a:solidFill>
                  <a:schemeClr val="tx1"/>
                </a:solidFill>
              </a:rPr>
              <a:t>Gap A7: UAS Navigational Systems</a:t>
            </a:r>
          </a:p>
          <a:p>
            <a:pPr lvl="0"/>
            <a:r>
              <a:rPr lang="en-US" sz="3300" dirty="0">
                <a:solidFill>
                  <a:schemeClr val="tx1"/>
                </a:solidFill>
              </a:rPr>
              <a:t>Gap A8: Protection from Global Navigation Satellite Signals (GNSS) Interference Including Spoofing and Jamming</a:t>
            </a:r>
          </a:p>
          <a:p>
            <a:pPr lvl="0"/>
            <a:r>
              <a:rPr lang="en-US" sz="3300" dirty="0">
                <a:solidFill>
                  <a:schemeClr val="tx1"/>
                </a:solidFill>
              </a:rPr>
              <a:t>Gap A9: Detect and Avoid (DAA) Capabilities</a:t>
            </a:r>
          </a:p>
          <a:p>
            <a:pPr lvl="0"/>
            <a:r>
              <a:rPr lang="en-US" sz="3300" dirty="0">
                <a:solidFill>
                  <a:schemeClr val="tx1"/>
                </a:solidFill>
              </a:rPr>
              <a:t>Gap A10: Software Considerations and Approval</a:t>
            </a:r>
          </a:p>
          <a:p>
            <a:pPr lvl="0"/>
            <a:r>
              <a:rPr lang="en-US" sz="3300" dirty="0">
                <a:solidFill>
                  <a:schemeClr val="tx1"/>
                </a:solidFill>
              </a:rPr>
              <a:t>Gap A12: UAS Cybersecurity</a:t>
            </a:r>
          </a:p>
          <a:p>
            <a:endParaRPr lang="en-US" dirty="0">
              <a:solidFill>
                <a:schemeClr val="tx1"/>
              </a:solidFill>
            </a:endParaRPr>
          </a:p>
        </p:txBody>
      </p:sp>
      <p:sp>
        <p:nvSpPr>
          <p:cNvPr id="4" name="Content Placeholder 3"/>
          <p:cNvSpPr>
            <a:spLocks noGrp="1"/>
          </p:cNvSpPr>
          <p:nvPr>
            <p:ph sz="half" idx="13"/>
          </p:nvPr>
        </p:nvSpPr>
        <p:spPr/>
        <p:txBody>
          <a:bodyPr>
            <a:normAutofit fontScale="55000" lnSpcReduction="20000"/>
          </a:bodyPr>
          <a:lstStyle/>
          <a:p>
            <a:r>
              <a:rPr lang="en-US" sz="2900" dirty="0">
                <a:solidFill>
                  <a:schemeClr val="tx1"/>
                </a:solidFill>
              </a:rPr>
              <a:t>Gap O2: Continued Operational Safety</a:t>
            </a:r>
          </a:p>
          <a:p>
            <a:pPr lvl="0"/>
            <a:r>
              <a:rPr lang="en-US" sz="2900" dirty="0">
                <a:solidFill>
                  <a:schemeClr val="tx1"/>
                </a:solidFill>
              </a:rPr>
              <a:t>Gap O3: Beyond Visual Line of Sight (BVLOS)</a:t>
            </a:r>
          </a:p>
          <a:p>
            <a:pPr lvl="0"/>
            <a:r>
              <a:rPr lang="en-US" sz="2900" dirty="0">
                <a:solidFill>
                  <a:schemeClr val="tx1"/>
                </a:solidFill>
              </a:rPr>
              <a:t>Gap O4: UAS Operations Over People (OOP)</a:t>
            </a:r>
          </a:p>
          <a:p>
            <a:pPr lvl="0"/>
            <a:r>
              <a:rPr lang="en-US" sz="2900" dirty="0">
                <a:solidFill>
                  <a:schemeClr val="tx1"/>
                </a:solidFill>
              </a:rPr>
              <a:t>Gap O8: Remote ID: Direct Broadcast</a:t>
            </a:r>
          </a:p>
          <a:p>
            <a:pPr lvl="0"/>
            <a:r>
              <a:rPr lang="en-US" sz="2900" dirty="0">
                <a:solidFill>
                  <a:schemeClr val="tx1"/>
                </a:solidFill>
              </a:rPr>
              <a:t>Gap O9: Remote ID: Network Publishing</a:t>
            </a:r>
          </a:p>
          <a:p>
            <a:pPr lvl="0"/>
            <a:r>
              <a:rPr lang="en-US" sz="2900" b="1" i="1" dirty="0">
                <a:solidFill>
                  <a:schemeClr val="tx1"/>
                </a:solidFill>
              </a:rPr>
              <a:t>New Gap I17: Commercial Passenger Air Taxi Transport via UAS (short-haul flights carrying few passengers and/or cargo)</a:t>
            </a:r>
          </a:p>
          <a:p>
            <a:pPr lvl="0"/>
            <a:r>
              <a:rPr lang="en-US" sz="2900" b="1" i="1" dirty="0">
                <a:solidFill>
                  <a:schemeClr val="tx1"/>
                </a:solidFill>
              </a:rPr>
              <a:t>New Gap I19: Commercial Sensing Services</a:t>
            </a:r>
          </a:p>
          <a:p>
            <a:pPr lvl="0"/>
            <a:r>
              <a:rPr lang="en-US" sz="2900" b="1" i="1" dirty="0">
                <a:solidFill>
                  <a:schemeClr val="tx1"/>
                </a:solidFill>
              </a:rPr>
              <a:t>New Gap I20: Use of </a:t>
            </a:r>
            <a:r>
              <a:rPr lang="en-US" sz="2900" b="1" i="1" dirty="0" err="1">
                <a:solidFill>
                  <a:schemeClr val="tx1"/>
                </a:solidFill>
              </a:rPr>
              <a:t>sUAS</a:t>
            </a:r>
            <a:r>
              <a:rPr lang="en-US" sz="2900" b="1" i="1" dirty="0">
                <a:solidFill>
                  <a:schemeClr val="tx1"/>
                </a:solidFill>
              </a:rPr>
              <a:t> for Newsgathering</a:t>
            </a:r>
          </a:p>
          <a:p>
            <a:pPr lvl="0"/>
            <a:r>
              <a:rPr lang="en-US" sz="2900" b="1" i="1" dirty="0">
                <a:solidFill>
                  <a:schemeClr val="tx1"/>
                </a:solidFill>
              </a:rPr>
              <a:t>New Gap S11: UAS Detection</a:t>
            </a:r>
          </a:p>
          <a:p>
            <a:pPr lvl="0"/>
            <a:r>
              <a:rPr lang="en-US" sz="2900" dirty="0">
                <a:solidFill>
                  <a:schemeClr val="tx1"/>
                </a:solidFill>
              </a:rPr>
              <a:t>Gap S9: UAS Mitigation</a:t>
            </a:r>
          </a:p>
          <a:p>
            <a:endParaRPr lang="en-US" dirty="0">
              <a:solidFill>
                <a:schemeClr val="tx1"/>
              </a:solidFill>
            </a:endParaRPr>
          </a:p>
        </p:txBody>
      </p:sp>
      <p:sp>
        <p:nvSpPr>
          <p:cNvPr id="5" name="Footer Placeholder 4"/>
          <p:cNvSpPr>
            <a:spLocks noGrp="1"/>
          </p:cNvSpPr>
          <p:nvPr>
            <p:ph type="ftr" sz="quarter" idx="3"/>
          </p:nvPr>
        </p:nvSpPr>
        <p:spPr/>
        <p:txBody>
          <a:bodyPr/>
          <a:lstStyle/>
          <a:p>
            <a:r>
              <a:rPr lang="en-US"/>
              <a:t>ANSI UASSC Project Overview</a:t>
            </a:r>
            <a:endParaRPr lang="en-US" dirty="0"/>
          </a:p>
        </p:txBody>
      </p:sp>
      <p:sp>
        <p:nvSpPr>
          <p:cNvPr id="6" name="Slide Number Placeholder 5"/>
          <p:cNvSpPr>
            <a:spLocks noGrp="1"/>
          </p:cNvSpPr>
          <p:nvPr>
            <p:ph type="sldNum" sz="quarter" idx="4"/>
          </p:nvPr>
        </p:nvSpPr>
        <p:spPr/>
        <p:txBody>
          <a:bodyPr/>
          <a:lstStyle/>
          <a:p>
            <a:fld id="{54A79FDF-0332-472F-850D-1D030698853D}" type="slidenum">
              <a:rPr lang="en-US" smtClean="0"/>
              <a:pPr/>
              <a:t>13</a:t>
            </a:fld>
            <a:endParaRPr lang="en-US" dirty="0"/>
          </a:p>
        </p:txBody>
      </p:sp>
    </p:spTree>
    <p:extLst>
      <p:ext uri="{BB962C8B-B14F-4D97-AF65-F5344CB8AC3E}">
        <p14:creationId xmlns:p14="http://schemas.microsoft.com/office/powerpoint/2010/main" val="190542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1" y="339000"/>
            <a:ext cx="8281219" cy="601526"/>
          </a:xfrm>
        </p:spPr>
        <p:txBody>
          <a:bodyPr>
            <a:noAutofit/>
          </a:bodyPr>
          <a:lstStyle/>
          <a:p>
            <a:r>
              <a:rPr lang="en-US" sz="2800" dirty="0"/>
              <a:t>v2 High Priority Gaps </a:t>
            </a:r>
            <a:br>
              <a:rPr lang="en-US" sz="2800" dirty="0"/>
            </a:br>
            <a:r>
              <a:rPr lang="en-US" sz="2000" b="0" i="1" dirty="0">
                <a:solidFill>
                  <a:srgbClr val="0074BF"/>
                </a:solidFill>
              </a:rPr>
              <a:t>Tier 2 – Critical (15)</a:t>
            </a:r>
          </a:p>
        </p:txBody>
      </p:sp>
      <p:sp>
        <p:nvSpPr>
          <p:cNvPr id="3" name="Content Placeholder 2"/>
          <p:cNvSpPr>
            <a:spLocks noGrp="1"/>
          </p:cNvSpPr>
          <p:nvPr>
            <p:ph sz="half" idx="1"/>
          </p:nvPr>
        </p:nvSpPr>
        <p:spPr>
          <a:xfrm>
            <a:off x="530941" y="1184367"/>
            <a:ext cx="3889907" cy="4886496"/>
          </a:xfrm>
        </p:spPr>
        <p:txBody>
          <a:bodyPr>
            <a:normAutofit/>
          </a:bodyPr>
          <a:lstStyle/>
          <a:p>
            <a:pPr lvl="0"/>
            <a:r>
              <a:rPr lang="en-US" sz="1800" dirty="0">
                <a:solidFill>
                  <a:schemeClr val="tx1"/>
                </a:solidFill>
              </a:rPr>
              <a:t>Gap A4: Avionics and Subsystems</a:t>
            </a:r>
          </a:p>
          <a:p>
            <a:pPr lvl="0"/>
            <a:r>
              <a:rPr lang="en-US" sz="1800" dirty="0">
                <a:solidFill>
                  <a:schemeClr val="tx1"/>
                </a:solidFill>
              </a:rPr>
              <a:t>Gap A16: Mitigation Systems for Various Hazards to UAS</a:t>
            </a:r>
          </a:p>
          <a:p>
            <a:pPr lvl="0"/>
            <a:r>
              <a:rPr lang="en-US" sz="1800" dirty="0">
                <a:solidFill>
                  <a:schemeClr val="tx1"/>
                </a:solidFill>
              </a:rPr>
              <a:t>Gap A18: Maintenance and Inspection (M&amp;I) of UAS</a:t>
            </a:r>
          </a:p>
          <a:p>
            <a:pPr lvl="0"/>
            <a:r>
              <a:rPr lang="en-US" sz="1800" dirty="0">
                <a:solidFill>
                  <a:schemeClr val="tx1"/>
                </a:solidFill>
              </a:rPr>
              <a:t>Gap A19: Enterprise Operations: Levels of Automation/ Autonomy and Artificial Intelligence (AI)</a:t>
            </a:r>
          </a:p>
          <a:p>
            <a:pPr lvl="0"/>
            <a:r>
              <a:rPr lang="en-US" sz="1800" dirty="0">
                <a:solidFill>
                  <a:schemeClr val="tx1"/>
                </a:solidFill>
              </a:rPr>
              <a:t>Gap O5: UAS Operations and Weather</a:t>
            </a:r>
          </a:p>
          <a:p>
            <a:pPr lvl="0"/>
            <a:r>
              <a:rPr lang="en-US" sz="1800" dirty="0">
                <a:solidFill>
                  <a:schemeClr val="tx1"/>
                </a:solidFill>
              </a:rPr>
              <a:t>Gap O7: UTM Services Performance Standards</a:t>
            </a:r>
          </a:p>
          <a:p>
            <a:pPr lvl="0"/>
            <a:r>
              <a:rPr lang="pt-BR" sz="1800" dirty="0">
                <a:solidFill>
                  <a:schemeClr val="tx1"/>
                </a:solidFill>
              </a:rPr>
              <a:t>Gap O10: Geo-fence Exchange</a:t>
            </a:r>
            <a:endParaRPr lang="en-US" sz="1800" dirty="0">
              <a:solidFill>
                <a:schemeClr val="tx1"/>
              </a:solidFill>
            </a:endParaRPr>
          </a:p>
        </p:txBody>
      </p:sp>
      <p:sp>
        <p:nvSpPr>
          <p:cNvPr id="4" name="Content Placeholder 3"/>
          <p:cNvSpPr>
            <a:spLocks noGrp="1"/>
          </p:cNvSpPr>
          <p:nvPr>
            <p:ph sz="half" idx="13"/>
          </p:nvPr>
        </p:nvSpPr>
        <p:spPr>
          <a:xfrm>
            <a:off x="4500372" y="1184367"/>
            <a:ext cx="3889907" cy="4886496"/>
          </a:xfrm>
        </p:spPr>
        <p:txBody>
          <a:bodyPr>
            <a:normAutofit fontScale="55000" lnSpcReduction="20000"/>
          </a:bodyPr>
          <a:lstStyle/>
          <a:p>
            <a:pPr lvl="0"/>
            <a:r>
              <a:rPr lang="en-US" sz="3200" b="1" i="1" dirty="0">
                <a:solidFill>
                  <a:schemeClr val="tx1"/>
                </a:solidFill>
              </a:rPr>
              <a:t>New Gap O12: Design and Operation of Aerodrome Facilities for UAS</a:t>
            </a:r>
          </a:p>
          <a:p>
            <a:pPr lvl="0"/>
            <a:r>
              <a:rPr lang="en-US" sz="3200" b="1" i="1" dirty="0">
                <a:solidFill>
                  <a:schemeClr val="tx1"/>
                </a:solidFill>
              </a:rPr>
              <a:t>New Gap O13: UAS Service Suppliers (USS) Process and Quality</a:t>
            </a:r>
          </a:p>
          <a:p>
            <a:pPr lvl="0"/>
            <a:r>
              <a:rPr lang="en-US" sz="3200" dirty="0">
                <a:solidFill>
                  <a:schemeClr val="tx1"/>
                </a:solidFill>
              </a:rPr>
              <a:t>Gap I12: Occupational Safety Requirements for UAS Operated in Workplaces</a:t>
            </a:r>
          </a:p>
          <a:p>
            <a:pPr lvl="0"/>
            <a:r>
              <a:rPr lang="en-US" sz="3200" b="1" i="1" dirty="0">
                <a:solidFill>
                  <a:schemeClr val="tx1"/>
                </a:solidFill>
              </a:rPr>
              <a:t>New Gap S13: Data Format for Public Safety </a:t>
            </a:r>
            <a:r>
              <a:rPr lang="en-US" sz="3200" b="1" i="1" dirty="0" err="1">
                <a:solidFill>
                  <a:schemeClr val="tx1"/>
                </a:solidFill>
              </a:rPr>
              <a:t>sUAS</a:t>
            </a:r>
            <a:r>
              <a:rPr lang="en-US" sz="3200" b="1" i="1" dirty="0">
                <a:solidFill>
                  <a:schemeClr val="tx1"/>
                </a:solidFill>
              </a:rPr>
              <a:t> Operations</a:t>
            </a:r>
          </a:p>
          <a:p>
            <a:pPr lvl="0"/>
            <a:r>
              <a:rPr lang="en-US" sz="3200" dirty="0">
                <a:solidFill>
                  <a:schemeClr val="tx1"/>
                </a:solidFill>
              </a:rPr>
              <a:t>Gap P2: Manuals</a:t>
            </a:r>
          </a:p>
          <a:p>
            <a:pPr lvl="0"/>
            <a:r>
              <a:rPr lang="en-US" sz="3200" dirty="0">
                <a:solidFill>
                  <a:schemeClr val="tx1"/>
                </a:solidFill>
              </a:rPr>
              <a:t>Gap P3: Instructors and Functional Area Qualification</a:t>
            </a:r>
          </a:p>
          <a:p>
            <a:pPr lvl="0"/>
            <a:r>
              <a:rPr lang="fr-FR" sz="3200" dirty="0">
                <a:solidFill>
                  <a:schemeClr val="tx1"/>
                </a:solidFill>
              </a:rPr>
              <a:t>Gap P5: UAS Maintenance Technicians</a:t>
            </a:r>
            <a:endParaRPr lang="en-US" sz="3200" dirty="0">
              <a:solidFill>
                <a:schemeClr val="tx1"/>
              </a:solidFill>
            </a:endParaRPr>
          </a:p>
          <a:p>
            <a:pPr lvl="0"/>
            <a:r>
              <a:rPr lang="en-US" sz="3200" dirty="0">
                <a:solidFill>
                  <a:schemeClr val="tx1"/>
                </a:solidFill>
              </a:rPr>
              <a:t>Gap P9: Human Factors in UAS Operations </a:t>
            </a:r>
          </a:p>
          <a:p>
            <a:endParaRPr lang="en-US" dirty="0">
              <a:solidFill>
                <a:schemeClr val="tx1"/>
              </a:solidFill>
            </a:endParaRPr>
          </a:p>
        </p:txBody>
      </p:sp>
      <p:sp>
        <p:nvSpPr>
          <p:cNvPr id="5" name="Footer Placeholder 4"/>
          <p:cNvSpPr>
            <a:spLocks noGrp="1"/>
          </p:cNvSpPr>
          <p:nvPr>
            <p:ph type="ftr" sz="quarter" idx="3"/>
          </p:nvPr>
        </p:nvSpPr>
        <p:spPr/>
        <p:txBody>
          <a:bodyPr/>
          <a:lstStyle/>
          <a:p>
            <a:r>
              <a:rPr lang="en-US"/>
              <a:t>ANSI UASSC Project Overview</a:t>
            </a:r>
            <a:endParaRPr lang="en-US" dirty="0"/>
          </a:p>
        </p:txBody>
      </p:sp>
      <p:sp>
        <p:nvSpPr>
          <p:cNvPr id="6" name="Slide Number Placeholder 5"/>
          <p:cNvSpPr>
            <a:spLocks noGrp="1"/>
          </p:cNvSpPr>
          <p:nvPr>
            <p:ph type="sldNum" sz="quarter" idx="4"/>
          </p:nvPr>
        </p:nvSpPr>
        <p:spPr/>
        <p:txBody>
          <a:bodyPr/>
          <a:lstStyle/>
          <a:p>
            <a:fld id="{54A79FDF-0332-472F-850D-1D030698853D}" type="slidenum">
              <a:rPr lang="en-US" smtClean="0"/>
              <a:pPr/>
              <a:t>14</a:t>
            </a:fld>
            <a:endParaRPr lang="en-US" dirty="0"/>
          </a:p>
        </p:txBody>
      </p:sp>
    </p:spTree>
    <p:extLst>
      <p:ext uri="{BB962C8B-B14F-4D97-AF65-F5344CB8AC3E}">
        <p14:creationId xmlns:p14="http://schemas.microsoft.com/office/powerpoint/2010/main" val="398854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5" y="339000"/>
            <a:ext cx="8332838" cy="601526"/>
          </a:xfrm>
        </p:spPr>
        <p:txBody>
          <a:bodyPr>
            <a:noAutofit/>
          </a:bodyPr>
          <a:lstStyle/>
          <a:p>
            <a:r>
              <a:rPr lang="en-US" sz="2800" dirty="0"/>
              <a:t>v2 High Priority Gaps</a:t>
            </a:r>
            <a:br>
              <a:rPr lang="en-US" sz="2800" dirty="0"/>
            </a:br>
            <a:r>
              <a:rPr lang="en-US" sz="2000" b="0" i="1" dirty="0">
                <a:solidFill>
                  <a:srgbClr val="0074BF"/>
                </a:solidFill>
              </a:rPr>
              <a:t>Tier 3 – Least Critical (13)</a:t>
            </a:r>
          </a:p>
        </p:txBody>
      </p:sp>
      <p:sp>
        <p:nvSpPr>
          <p:cNvPr id="3" name="Content Placeholder 2"/>
          <p:cNvSpPr>
            <a:spLocks noGrp="1"/>
          </p:cNvSpPr>
          <p:nvPr>
            <p:ph sz="half" idx="1"/>
          </p:nvPr>
        </p:nvSpPr>
        <p:spPr>
          <a:xfrm>
            <a:off x="501445" y="1184367"/>
            <a:ext cx="3889907" cy="4886496"/>
          </a:xfrm>
        </p:spPr>
        <p:txBody>
          <a:bodyPr>
            <a:normAutofit fontScale="77500" lnSpcReduction="20000"/>
          </a:bodyPr>
          <a:lstStyle/>
          <a:p>
            <a:pPr lvl="0"/>
            <a:r>
              <a:rPr lang="en-US" dirty="0">
                <a:solidFill>
                  <a:schemeClr val="tx1"/>
                </a:solidFill>
              </a:rPr>
              <a:t>Gap A13: Electrical Systems</a:t>
            </a:r>
          </a:p>
          <a:p>
            <a:pPr lvl="0"/>
            <a:r>
              <a:rPr lang="en-US" dirty="0">
                <a:solidFill>
                  <a:schemeClr val="tx1"/>
                </a:solidFill>
              </a:rPr>
              <a:t>Gap A14: Power Sources and Propulsion Systems</a:t>
            </a:r>
          </a:p>
          <a:p>
            <a:pPr lvl="0"/>
            <a:r>
              <a:rPr lang="en-US" dirty="0">
                <a:solidFill>
                  <a:schemeClr val="tx1"/>
                </a:solidFill>
              </a:rPr>
              <a:t>Gap A15: Noise, Emissions, and Fuel Venting</a:t>
            </a:r>
          </a:p>
          <a:p>
            <a:pPr lvl="0"/>
            <a:r>
              <a:rPr lang="en-US" dirty="0">
                <a:solidFill>
                  <a:schemeClr val="tx1"/>
                </a:solidFill>
              </a:rPr>
              <a:t>Gap A17: Parachute or Drag Chute as a Hazard Mitigation System in UAS Operations over People (OOP)</a:t>
            </a:r>
          </a:p>
          <a:p>
            <a:pPr lvl="0"/>
            <a:r>
              <a:rPr lang="en-US" dirty="0">
                <a:solidFill>
                  <a:schemeClr val="tx1"/>
                </a:solidFill>
              </a:rPr>
              <a:t>Gap I1: UAS Inspections of Power Plant and Industrial Process Plant Assets</a:t>
            </a:r>
          </a:p>
          <a:p>
            <a:pPr lvl="0"/>
            <a:r>
              <a:rPr lang="en-US" dirty="0">
                <a:solidFill>
                  <a:schemeClr val="tx1"/>
                </a:solidFill>
              </a:rPr>
              <a:t>Gap I7: Railroad Inspections: BVLOS Operations</a:t>
            </a:r>
          </a:p>
          <a:p>
            <a:endParaRPr lang="en-US" dirty="0">
              <a:solidFill>
                <a:schemeClr val="tx1"/>
              </a:solidFill>
            </a:endParaRPr>
          </a:p>
        </p:txBody>
      </p:sp>
      <p:sp>
        <p:nvSpPr>
          <p:cNvPr id="4" name="Content Placeholder 3"/>
          <p:cNvSpPr>
            <a:spLocks noGrp="1"/>
          </p:cNvSpPr>
          <p:nvPr>
            <p:ph sz="half" idx="13"/>
          </p:nvPr>
        </p:nvSpPr>
        <p:spPr>
          <a:xfrm>
            <a:off x="4491318" y="1184367"/>
            <a:ext cx="3889907" cy="4886496"/>
          </a:xfrm>
        </p:spPr>
        <p:txBody>
          <a:bodyPr>
            <a:normAutofit fontScale="77500" lnSpcReduction="20000"/>
          </a:bodyPr>
          <a:lstStyle/>
          <a:p>
            <a:pPr lvl="0"/>
            <a:r>
              <a:rPr lang="en-US" dirty="0">
                <a:solidFill>
                  <a:schemeClr val="tx1"/>
                </a:solidFill>
              </a:rPr>
              <a:t>Gap I9: Inspection of Power Transmission Lines, Structures, and Environs Using UAS</a:t>
            </a:r>
          </a:p>
          <a:p>
            <a:pPr lvl="0"/>
            <a:r>
              <a:rPr lang="en-US" dirty="0">
                <a:solidFill>
                  <a:schemeClr val="tx1"/>
                </a:solidFill>
              </a:rPr>
              <a:t>Gap I10: Pesticide Application Using UAS</a:t>
            </a:r>
          </a:p>
          <a:p>
            <a:pPr lvl="0"/>
            <a:r>
              <a:rPr lang="it-IT" dirty="0">
                <a:solidFill>
                  <a:schemeClr val="tx1"/>
                </a:solidFill>
              </a:rPr>
              <a:t>Gap I11: Commercial Package Delivery via UAS</a:t>
            </a:r>
            <a:endParaRPr lang="en-US" dirty="0">
              <a:solidFill>
                <a:schemeClr val="tx1"/>
              </a:solidFill>
            </a:endParaRPr>
          </a:p>
          <a:p>
            <a:pPr lvl="0"/>
            <a:r>
              <a:rPr lang="en-US" dirty="0">
                <a:solidFill>
                  <a:schemeClr val="tx1"/>
                </a:solidFill>
              </a:rPr>
              <a:t>Gap S3: Transport and Post-Crash Procedures Involving Biohazards</a:t>
            </a:r>
          </a:p>
          <a:p>
            <a:pPr lvl="0"/>
            <a:r>
              <a:rPr lang="en-US" dirty="0">
                <a:solidFill>
                  <a:schemeClr val="tx1"/>
                </a:solidFill>
              </a:rPr>
              <a:t>Gap S5: Payload Interface and Control for Public Safety Operations</a:t>
            </a:r>
          </a:p>
          <a:p>
            <a:pPr lvl="0"/>
            <a:r>
              <a:rPr lang="en-US" dirty="0">
                <a:solidFill>
                  <a:schemeClr val="tx1"/>
                </a:solidFill>
              </a:rPr>
              <a:t>Gap P1: Terminology</a:t>
            </a:r>
          </a:p>
          <a:p>
            <a:r>
              <a:rPr lang="en-US" dirty="0">
                <a:solidFill>
                  <a:schemeClr val="tx1"/>
                </a:solidFill>
              </a:rPr>
              <a:t>Gap P7: Displays and Controls</a:t>
            </a:r>
          </a:p>
        </p:txBody>
      </p:sp>
      <p:sp>
        <p:nvSpPr>
          <p:cNvPr id="5" name="Footer Placeholder 4"/>
          <p:cNvSpPr>
            <a:spLocks noGrp="1"/>
          </p:cNvSpPr>
          <p:nvPr>
            <p:ph type="ftr" sz="quarter" idx="3"/>
          </p:nvPr>
        </p:nvSpPr>
        <p:spPr/>
        <p:txBody>
          <a:bodyPr/>
          <a:lstStyle/>
          <a:p>
            <a:r>
              <a:rPr lang="en-US" dirty="0"/>
              <a:t>ANSI UASSC Project Overview</a:t>
            </a:r>
          </a:p>
        </p:txBody>
      </p:sp>
      <p:sp>
        <p:nvSpPr>
          <p:cNvPr id="6" name="Slide Number Placeholder 5"/>
          <p:cNvSpPr>
            <a:spLocks noGrp="1"/>
          </p:cNvSpPr>
          <p:nvPr>
            <p:ph type="sldNum" sz="quarter" idx="4"/>
          </p:nvPr>
        </p:nvSpPr>
        <p:spPr/>
        <p:txBody>
          <a:bodyPr/>
          <a:lstStyle/>
          <a:p>
            <a:fld id="{54A79FDF-0332-472F-850D-1D030698853D}" type="slidenum">
              <a:rPr lang="en-US" smtClean="0"/>
              <a:pPr/>
              <a:t>15</a:t>
            </a:fld>
            <a:endParaRPr lang="en-US" dirty="0"/>
          </a:p>
        </p:txBody>
      </p:sp>
    </p:spTree>
    <p:extLst>
      <p:ext uri="{BB962C8B-B14F-4D97-AF65-F5344CB8AC3E}">
        <p14:creationId xmlns:p14="http://schemas.microsoft.com/office/powerpoint/2010/main" val="18137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339000"/>
            <a:ext cx="8605683" cy="601526"/>
          </a:xfrm>
        </p:spPr>
        <p:txBody>
          <a:bodyPr>
            <a:normAutofit/>
          </a:bodyPr>
          <a:lstStyle/>
          <a:p>
            <a:r>
              <a:rPr lang="en-US" dirty="0"/>
              <a:t>Steering Committee</a:t>
            </a:r>
          </a:p>
        </p:txBody>
      </p:sp>
      <p:sp>
        <p:nvSpPr>
          <p:cNvPr id="3" name="Content Placeholder 2"/>
          <p:cNvSpPr>
            <a:spLocks noGrp="1"/>
          </p:cNvSpPr>
          <p:nvPr>
            <p:ph sz="half" idx="1"/>
          </p:nvPr>
        </p:nvSpPr>
        <p:spPr>
          <a:xfrm>
            <a:off x="333368" y="1184367"/>
            <a:ext cx="4238631" cy="4886496"/>
          </a:xfrm>
        </p:spPr>
        <p:txBody>
          <a:bodyPr>
            <a:normAutofit fontScale="92500" lnSpcReduction="10000"/>
          </a:bodyPr>
          <a:lstStyle/>
          <a:p>
            <a:pPr lvl="0"/>
            <a:r>
              <a:rPr lang="en-US" sz="2000" dirty="0">
                <a:solidFill>
                  <a:schemeClr val="tx1"/>
                </a:solidFill>
              </a:rPr>
              <a:t>Dave Carew, Sikorsky Aircraft Corp.</a:t>
            </a:r>
          </a:p>
          <a:p>
            <a:pPr lvl="0"/>
            <a:r>
              <a:rPr lang="en-US" sz="2000" dirty="0">
                <a:solidFill>
                  <a:schemeClr val="tx1"/>
                </a:solidFill>
              </a:rPr>
              <a:t>Madeline Carlson, AIA</a:t>
            </a:r>
          </a:p>
          <a:p>
            <a:pPr lvl="0"/>
            <a:r>
              <a:rPr lang="en-US" sz="2000" dirty="0">
                <a:solidFill>
                  <a:schemeClr val="tx1"/>
                </a:solidFill>
              </a:rPr>
              <a:t>Jonathan Daniels, Praxis Aerospace Concepts International</a:t>
            </a:r>
          </a:p>
          <a:p>
            <a:pPr lvl="0"/>
            <a:r>
              <a:rPr lang="en-US" sz="2000" dirty="0" err="1">
                <a:solidFill>
                  <a:schemeClr val="tx1"/>
                </a:solidFill>
              </a:rPr>
              <a:t>Darshan</a:t>
            </a:r>
            <a:r>
              <a:rPr lang="en-US" sz="2000" dirty="0">
                <a:solidFill>
                  <a:schemeClr val="tx1"/>
                </a:solidFill>
              </a:rPr>
              <a:t> </a:t>
            </a:r>
            <a:r>
              <a:rPr lang="en-US" sz="2000" dirty="0" err="1">
                <a:solidFill>
                  <a:schemeClr val="tx1"/>
                </a:solidFill>
              </a:rPr>
              <a:t>Divakaran</a:t>
            </a:r>
            <a:r>
              <a:rPr lang="en-US" sz="2000" dirty="0">
                <a:solidFill>
                  <a:schemeClr val="tx1"/>
                </a:solidFill>
              </a:rPr>
              <a:t>, </a:t>
            </a:r>
            <a:r>
              <a:rPr lang="en-US" sz="2000" dirty="0" err="1">
                <a:solidFill>
                  <a:schemeClr val="tx1"/>
                </a:solidFill>
              </a:rPr>
              <a:t>Airavat</a:t>
            </a:r>
            <a:r>
              <a:rPr lang="en-US" sz="2000" dirty="0">
                <a:solidFill>
                  <a:schemeClr val="tx1"/>
                </a:solidFill>
              </a:rPr>
              <a:t>, LLC</a:t>
            </a:r>
          </a:p>
          <a:p>
            <a:pPr lvl="0"/>
            <a:r>
              <a:rPr lang="en-US" sz="2000" dirty="0" err="1">
                <a:solidFill>
                  <a:schemeClr val="tx1"/>
                </a:solidFill>
              </a:rPr>
              <a:t>Ritesh</a:t>
            </a:r>
            <a:r>
              <a:rPr lang="en-US" sz="2000" dirty="0">
                <a:solidFill>
                  <a:schemeClr val="tx1"/>
                </a:solidFill>
              </a:rPr>
              <a:t> Ghimire, FAA</a:t>
            </a:r>
          </a:p>
          <a:p>
            <a:pPr lvl="0"/>
            <a:r>
              <a:rPr lang="en-US" sz="2000" dirty="0">
                <a:solidFill>
                  <a:schemeClr val="tx1"/>
                </a:solidFill>
              </a:rPr>
              <a:t>Brent Klavon, </a:t>
            </a:r>
            <a:r>
              <a:rPr lang="en-US" sz="2000" dirty="0" err="1">
                <a:solidFill>
                  <a:schemeClr val="tx1"/>
                </a:solidFill>
              </a:rPr>
              <a:t>Anra</a:t>
            </a:r>
            <a:r>
              <a:rPr lang="en-US" sz="2000" dirty="0">
                <a:solidFill>
                  <a:schemeClr val="tx1"/>
                </a:solidFill>
              </a:rPr>
              <a:t> Technologies</a:t>
            </a:r>
          </a:p>
          <a:p>
            <a:r>
              <a:rPr lang="en-US" sz="2000" dirty="0">
                <a:solidFill>
                  <a:schemeClr val="tx1"/>
                </a:solidFill>
              </a:rPr>
              <a:t>Rebecca Morrison, RTCA</a:t>
            </a:r>
          </a:p>
          <a:p>
            <a:r>
              <a:rPr lang="en-US" sz="2000" dirty="0">
                <a:solidFill>
                  <a:schemeClr val="tx1"/>
                </a:solidFill>
              </a:rPr>
              <a:t>Len Morrissey, ASTM International</a:t>
            </a:r>
          </a:p>
          <a:p>
            <a:r>
              <a:rPr lang="en-US" sz="2000" dirty="0">
                <a:solidFill>
                  <a:schemeClr val="tx1"/>
                </a:solidFill>
              </a:rPr>
              <a:t>Kamesh Namuduri, Univ. of North Texas</a:t>
            </a:r>
          </a:p>
          <a:p>
            <a:pPr lvl="0"/>
            <a:r>
              <a:rPr lang="en-US" sz="2000" dirty="0">
                <a:solidFill>
                  <a:schemeClr val="tx1"/>
                </a:solidFill>
              </a:rPr>
              <a:t>Steve </a:t>
            </a:r>
            <a:r>
              <a:rPr lang="en-US" sz="2000" dirty="0" err="1">
                <a:solidFill>
                  <a:schemeClr val="tx1"/>
                </a:solidFill>
              </a:rPr>
              <a:t>Palotto</a:t>
            </a:r>
            <a:r>
              <a:rPr lang="en-US" sz="2000" dirty="0">
                <a:solidFill>
                  <a:schemeClr val="tx1"/>
                </a:solidFill>
              </a:rPr>
              <a:t>, Honeywell Aerospace</a:t>
            </a:r>
          </a:p>
          <a:p>
            <a:r>
              <a:rPr lang="en-US" sz="2000" dirty="0">
                <a:solidFill>
                  <a:schemeClr val="tx1"/>
                </a:solidFill>
              </a:rPr>
              <a:t>Scott Simmons, Open Geospatial Consortium</a:t>
            </a:r>
          </a:p>
          <a:p>
            <a:endParaRPr lang="en-US" sz="1800" dirty="0">
              <a:solidFill>
                <a:schemeClr val="tx1"/>
              </a:solidFill>
            </a:endParaRPr>
          </a:p>
        </p:txBody>
      </p:sp>
      <p:sp>
        <p:nvSpPr>
          <p:cNvPr id="4" name="Content Placeholder 3"/>
          <p:cNvSpPr>
            <a:spLocks noGrp="1"/>
          </p:cNvSpPr>
          <p:nvPr>
            <p:ph sz="half" idx="13"/>
          </p:nvPr>
        </p:nvSpPr>
        <p:spPr>
          <a:xfrm>
            <a:off x="4538815" y="1184367"/>
            <a:ext cx="4360985" cy="4886496"/>
          </a:xfrm>
        </p:spPr>
        <p:txBody>
          <a:bodyPr>
            <a:normAutofit/>
          </a:bodyPr>
          <a:lstStyle/>
          <a:p>
            <a:pPr>
              <a:lnSpc>
                <a:spcPct val="90000"/>
              </a:lnSpc>
            </a:pPr>
            <a:r>
              <a:rPr lang="en-US" sz="1900" dirty="0">
                <a:solidFill>
                  <a:schemeClr val="tx1"/>
                </a:solidFill>
              </a:rPr>
              <a:t>Jennifer Richter, Akin Gump (CTIA)</a:t>
            </a:r>
          </a:p>
          <a:p>
            <a:pPr>
              <a:lnSpc>
                <a:spcPct val="90000"/>
              </a:lnSpc>
            </a:pPr>
            <a:r>
              <a:rPr lang="en-US" sz="1900" dirty="0">
                <a:solidFill>
                  <a:schemeClr val="tx1"/>
                </a:solidFill>
              </a:rPr>
              <a:t>David Franks, SAE International</a:t>
            </a:r>
          </a:p>
          <a:p>
            <a:pPr>
              <a:lnSpc>
                <a:spcPct val="90000"/>
              </a:lnSpc>
            </a:pPr>
            <a:r>
              <a:rPr lang="en-US" sz="1900" dirty="0">
                <a:solidFill>
                  <a:schemeClr val="tx1"/>
                </a:solidFill>
              </a:rPr>
              <a:t>Mark Roboff, </a:t>
            </a:r>
            <a:r>
              <a:rPr lang="en-US" sz="1900" dirty="0" err="1">
                <a:solidFill>
                  <a:schemeClr val="tx1"/>
                </a:solidFill>
              </a:rPr>
              <a:t>SkyThread</a:t>
            </a:r>
            <a:endParaRPr lang="en-US" sz="1900" dirty="0">
              <a:solidFill>
                <a:schemeClr val="tx1"/>
              </a:solidFill>
            </a:endParaRPr>
          </a:p>
          <a:p>
            <a:pPr>
              <a:lnSpc>
                <a:spcPct val="90000"/>
              </a:lnSpc>
            </a:pPr>
            <a:r>
              <a:rPr lang="en-US" sz="1900" dirty="0">
                <a:solidFill>
                  <a:schemeClr val="tx1"/>
                </a:solidFill>
              </a:rPr>
              <a:t>Brandon Suarez, Reliable Robotics Corp</a:t>
            </a:r>
          </a:p>
          <a:p>
            <a:pPr>
              <a:lnSpc>
                <a:spcPct val="90000"/>
              </a:lnSpc>
            </a:pPr>
            <a:r>
              <a:rPr lang="en-US" sz="1900" dirty="0">
                <a:solidFill>
                  <a:schemeClr val="tx1"/>
                </a:solidFill>
              </a:rPr>
              <a:t>Renee Stevens, DHS</a:t>
            </a:r>
          </a:p>
          <a:p>
            <a:pPr>
              <a:lnSpc>
                <a:spcPct val="90000"/>
              </a:lnSpc>
            </a:pPr>
            <a:r>
              <a:rPr lang="en-US" sz="1900" dirty="0">
                <a:solidFill>
                  <a:schemeClr val="tx1"/>
                </a:solidFill>
              </a:rPr>
              <a:t>Andy Thurling, </a:t>
            </a:r>
            <a:r>
              <a:rPr lang="en-US" sz="1900" dirty="0" err="1">
                <a:solidFill>
                  <a:schemeClr val="tx1"/>
                </a:solidFill>
              </a:rPr>
              <a:t>DroneUp</a:t>
            </a:r>
            <a:endParaRPr lang="en-US" sz="1900" dirty="0">
              <a:solidFill>
                <a:schemeClr val="tx1"/>
              </a:solidFill>
            </a:endParaRPr>
          </a:p>
          <a:p>
            <a:pPr>
              <a:lnSpc>
                <a:spcPct val="90000"/>
              </a:lnSpc>
            </a:pPr>
            <a:r>
              <a:rPr lang="en-US" sz="1900" dirty="0">
                <a:solidFill>
                  <a:schemeClr val="tx1"/>
                </a:solidFill>
              </a:rPr>
              <a:t>Bob Voros, Merlin Labs</a:t>
            </a:r>
          </a:p>
          <a:p>
            <a:pPr>
              <a:lnSpc>
                <a:spcPct val="90000"/>
              </a:lnSpc>
            </a:pPr>
            <a:r>
              <a:rPr lang="en-US" sz="1900" dirty="0">
                <a:solidFill>
                  <a:schemeClr val="tx1"/>
                </a:solidFill>
              </a:rPr>
              <a:t>John Walker, The Padina Group</a:t>
            </a:r>
          </a:p>
          <a:p>
            <a:pPr>
              <a:lnSpc>
                <a:spcPct val="90000"/>
              </a:lnSpc>
            </a:pPr>
            <a:r>
              <a:rPr lang="en-US" sz="1900" dirty="0">
                <a:solidFill>
                  <a:schemeClr val="tx1"/>
                </a:solidFill>
              </a:rPr>
              <a:t>Rhonda Walthall, Collins Aerospace</a:t>
            </a:r>
          </a:p>
          <a:p>
            <a:pPr>
              <a:lnSpc>
                <a:spcPct val="90000"/>
              </a:lnSpc>
            </a:pPr>
            <a:r>
              <a:rPr lang="en-US" sz="1900" dirty="0">
                <a:solidFill>
                  <a:schemeClr val="tx1"/>
                </a:solidFill>
              </a:rPr>
              <a:t>Stella Weidner, Boeing</a:t>
            </a:r>
          </a:p>
          <a:p>
            <a:pPr>
              <a:lnSpc>
                <a:spcPct val="90000"/>
              </a:lnSpc>
              <a:buClr>
                <a:schemeClr val="bg1"/>
              </a:buClr>
            </a:pPr>
            <a:r>
              <a:rPr lang="en-US" sz="1900" dirty="0">
                <a:solidFill>
                  <a:schemeClr val="bg1"/>
                </a:solidFill>
              </a:rPr>
              <a:t>xx</a:t>
            </a:r>
          </a:p>
          <a:p>
            <a:endParaRPr lang="en-US" dirty="0">
              <a:solidFill>
                <a:schemeClr val="tx1"/>
              </a:solidFill>
            </a:endParaRPr>
          </a:p>
        </p:txBody>
      </p:sp>
      <p:sp>
        <p:nvSpPr>
          <p:cNvPr id="5" name="Footer Placeholder 4"/>
          <p:cNvSpPr>
            <a:spLocks noGrp="1"/>
          </p:cNvSpPr>
          <p:nvPr>
            <p:ph type="ftr" sz="quarter" idx="3"/>
          </p:nvPr>
        </p:nvSpPr>
        <p:spPr/>
        <p:txBody>
          <a:bodyPr/>
          <a:lstStyle/>
          <a:p>
            <a:r>
              <a:rPr lang="en-US"/>
              <a:t>ANSI UASSC Project Overview</a:t>
            </a:r>
            <a:endParaRPr lang="en-US" dirty="0"/>
          </a:p>
        </p:txBody>
      </p:sp>
      <p:sp>
        <p:nvSpPr>
          <p:cNvPr id="6" name="Slide Number Placeholder 5"/>
          <p:cNvSpPr>
            <a:spLocks noGrp="1"/>
          </p:cNvSpPr>
          <p:nvPr>
            <p:ph type="sldNum" sz="quarter" idx="4"/>
          </p:nvPr>
        </p:nvSpPr>
        <p:spPr/>
        <p:txBody>
          <a:bodyPr/>
          <a:lstStyle/>
          <a:p>
            <a:fld id="{54A79FDF-0332-472F-850D-1D030698853D}" type="slidenum">
              <a:rPr lang="en-US" smtClean="0"/>
              <a:pPr/>
              <a:t>16</a:t>
            </a:fld>
            <a:endParaRPr lang="en-US" dirty="0"/>
          </a:p>
        </p:txBody>
      </p:sp>
    </p:spTree>
    <p:extLst>
      <p:ext uri="{BB962C8B-B14F-4D97-AF65-F5344CB8AC3E}">
        <p14:creationId xmlns:p14="http://schemas.microsoft.com/office/powerpoint/2010/main" val="143011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41" y="458735"/>
            <a:ext cx="4557042" cy="601526"/>
          </a:xfrm>
        </p:spPr>
        <p:txBody>
          <a:bodyPr>
            <a:normAutofit fontScale="90000"/>
          </a:bodyPr>
          <a:lstStyle/>
          <a:p>
            <a:r>
              <a:rPr lang="en-US" sz="3200" dirty="0"/>
              <a:t>Activity Since Publication of v2</a:t>
            </a:r>
          </a:p>
        </p:txBody>
      </p:sp>
      <p:sp>
        <p:nvSpPr>
          <p:cNvPr id="3" name="Content Placeholder 2"/>
          <p:cNvSpPr>
            <a:spLocks noGrp="1"/>
          </p:cNvSpPr>
          <p:nvPr>
            <p:ph idx="1"/>
          </p:nvPr>
        </p:nvSpPr>
        <p:spPr>
          <a:xfrm>
            <a:off x="560915" y="1210230"/>
            <a:ext cx="4472855" cy="4148782"/>
          </a:xfrm>
        </p:spPr>
        <p:txBody>
          <a:bodyPr vert="horz" lIns="91440" tIns="45720" rIns="91440" bIns="45720" rtlCol="0" anchor="t">
            <a:normAutofit/>
          </a:bodyPr>
          <a:lstStyle/>
          <a:p>
            <a:r>
              <a:rPr lang="en-US" sz="2000" dirty="0">
                <a:solidFill>
                  <a:srgbClr val="40444A"/>
                </a:solidFill>
                <a:latin typeface="Calibri Light"/>
                <a:ea typeface="Roboto Light"/>
                <a:cs typeface="Calibri Light"/>
              </a:rPr>
              <a:t>Published 6 semi-annual gaps progress reports tracking activity by SDOs to address roadmap gaps and recommendations </a:t>
            </a:r>
            <a:endParaRPr lang="en-US" sz="2000" dirty="0">
              <a:solidFill>
                <a:srgbClr val="40444A"/>
              </a:solidFill>
            </a:endParaRPr>
          </a:p>
          <a:p>
            <a:r>
              <a:rPr lang="en-US" sz="2000" dirty="0">
                <a:solidFill>
                  <a:srgbClr val="40444A"/>
                </a:solidFill>
                <a:latin typeface="Calibri Light"/>
                <a:ea typeface="Roboto Light"/>
                <a:cs typeface="Calibri Light"/>
              </a:rPr>
              <a:t>Steering Committee meetings</a:t>
            </a:r>
          </a:p>
          <a:p>
            <a:r>
              <a:rPr lang="en-US" sz="2000" dirty="0">
                <a:solidFill>
                  <a:srgbClr val="40444A"/>
                </a:solidFill>
                <a:latin typeface="Calibri Light"/>
                <a:ea typeface="Roboto Light"/>
                <a:cs typeface="Calibri Light"/>
              </a:rPr>
              <a:t>Roadmap promotion and outreach</a:t>
            </a:r>
            <a:endParaRPr lang="en-US" sz="2000" b="1">
              <a:latin typeface="Calibri Light"/>
              <a:ea typeface="Roboto Light"/>
              <a:cs typeface="Calibri Light"/>
            </a:endParaRPr>
          </a:p>
          <a:p>
            <a:r>
              <a:rPr lang="en-US" sz="2000" dirty="0">
                <a:solidFill>
                  <a:srgbClr val="40444A"/>
                </a:solidFill>
                <a:latin typeface="Calibri Light"/>
                <a:ea typeface="Roboto Light"/>
                <a:cs typeface="Calibri Light"/>
              </a:rPr>
              <a:t>Survey on use of roadmap</a:t>
            </a:r>
          </a:p>
          <a:p>
            <a:pPr lvl="1"/>
            <a:r>
              <a:rPr lang="en-US" sz="1800" dirty="0">
                <a:solidFill>
                  <a:srgbClr val="40444A"/>
                </a:solidFill>
                <a:latin typeface="Calibri Light"/>
                <a:ea typeface="Roboto Light"/>
                <a:cs typeface="Calibri Light"/>
              </a:rPr>
              <a:t>Developed outline for a roadmap v3 incorporating feedback from survey on use of roadmap and other “parking lot” issues</a:t>
            </a:r>
          </a:p>
          <a:p>
            <a:pPr lvl="1"/>
            <a:r>
              <a:rPr lang="en-US" sz="1800" dirty="0">
                <a:solidFill>
                  <a:srgbClr val="40444A"/>
                </a:solidFill>
                <a:latin typeface="Calibri Light"/>
                <a:ea typeface="Roboto Light"/>
                <a:cs typeface="Calibri Light"/>
              </a:rPr>
              <a:t>v3 activities anticipated in 2025</a:t>
            </a:r>
          </a:p>
          <a:p>
            <a:endParaRPr lang="en-US" dirty="0"/>
          </a:p>
        </p:txBody>
      </p:sp>
      <p:sp>
        <p:nvSpPr>
          <p:cNvPr id="4" name="Footer Placeholder 3"/>
          <p:cNvSpPr>
            <a:spLocks noGrp="1"/>
          </p:cNvSpPr>
          <p:nvPr>
            <p:ph type="ftr" sz="quarter" idx="3"/>
          </p:nvPr>
        </p:nvSpPr>
        <p:spPr/>
        <p:txBody>
          <a:bodyPr/>
          <a:lstStyle/>
          <a:p>
            <a:r>
              <a:rPr lang="en-US" dirty="0"/>
              <a:t>ANSI UASSC Project Overview</a:t>
            </a:r>
          </a:p>
        </p:txBody>
      </p:sp>
      <p:pic>
        <p:nvPicPr>
          <p:cNvPr id="7" name="Picture 6" descr="A blue cover with a plane and a drone&#10;&#10;Description automatically generated">
            <a:extLst>
              <a:ext uri="{FF2B5EF4-FFF2-40B4-BE49-F238E27FC236}">
                <a16:creationId xmlns:a16="http://schemas.microsoft.com/office/drawing/2014/main" id="{E107726C-0619-6FA9-3BFC-4D70C1B1811E}"/>
              </a:ext>
            </a:extLst>
          </p:cNvPr>
          <p:cNvPicPr>
            <a:picLocks noChangeAspect="1"/>
          </p:cNvPicPr>
          <p:nvPr/>
        </p:nvPicPr>
        <p:blipFill rotWithShape="1">
          <a:blip r:embed="rId2"/>
          <a:srcRect r="2354" b="-193"/>
          <a:stretch/>
        </p:blipFill>
        <p:spPr>
          <a:xfrm>
            <a:off x="5248777" y="251"/>
            <a:ext cx="3906317" cy="6255944"/>
          </a:xfrm>
          <a:prstGeom prst="rect">
            <a:avLst/>
          </a:prstGeom>
        </p:spPr>
      </p:pic>
      <p:sp>
        <p:nvSpPr>
          <p:cNvPr id="5" name="Slide Number Placeholder 4"/>
          <p:cNvSpPr>
            <a:spLocks noGrp="1"/>
          </p:cNvSpPr>
          <p:nvPr>
            <p:ph type="sldNum" sz="quarter" idx="4"/>
          </p:nvPr>
        </p:nvSpPr>
        <p:spPr/>
        <p:txBody>
          <a:bodyPr/>
          <a:lstStyle/>
          <a:p>
            <a:fld id="{54A79FDF-0332-472F-850D-1D030698853D}" type="slidenum">
              <a:rPr lang="en-US" dirty="0" smtClean="0"/>
              <a:pPr/>
              <a:t>17</a:t>
            </a:fld>
            <a:endParaRPr lang="en-US" dirty="0"/>
          </a:p>
        </p:txBody>
      </p:sp>
    </p:spTree>
    <p:extLst>
      <p:ext uri="{BB962C8B-B14F-4D97-AF65-F5344CB8AC3E}">
        <p14:creationId xmlns:p14="http://schemas.microsoft.com/office/powerpoint/2010/main" val="163707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B92ED-8ADF-B115-E7F0-7166EEE76E7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C332AC4F-F626-A32B-1CA8-BD4B56A6E5A6}"/>
              </a:ext>
            </a:extLst>
          </p:cNvPr>
          <p:cNvPicPr>
            <a:picLocks noChangeAspect="1"/>
          </p:cNvPicPr>
          <p:nvPr/>
        </p:nvPicPr>
        <p:blipFill rotWithShape="1">
          <a:blip r:embed="rId2">
            <a:alphaModFix amt="53000"/>
            <a:extLst>
              <a:ext uri="{28A0092B-C50C-407E-A947-70E740481C1C}">
                <a14:useLocalDpi xmlns:a14="http://schemas.microsoft.com/office/drawing/2010/main" val="0"/>
              </a:ext>
            </a:extLst>
          </a:blip>
          <a:srcRect l="417" r="417"/>
          <a:stretch/>
        </p:blipFill>
        <p:spPr>
          <a:xfrm>
            <a:off x="15" y="-13714"/>
            <a:ext cx="5559537" cy="6249922"/>
          </a:xfrm>
          <a:prstGeom prst="rect">
            <a:avLst/>
          </a:prstGeom>
        </p:spPr>
      </p:pic>
      <p:sp>
        <p:nvSpPr>
          <p:cNvPr id="6" name="TextBox 5">
            <a:extLst>
              <a:ext uri="{FF2B5EF4-FFF2-40B4-BE49-F238E27FC236}">
                <a16:creationId xmlns:a16="http://schemas.microsoft.com/office/drawing/2014/main" id="{4F9FB44E-31BC-8147-A827-36DB71AF1FD8}"/>
              </a:ext>
            </a:extLst>
          </p:cNvPr>
          <p:cNvSpPr txBox="1"/>
          <p:nvPr/>
        </p:nvSpPr>
        <p:spPr>
          <a:xfrm>
            <a:off x="5721651" y="4096934"/>
            <a:ext cx="3291840" cy="228524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buClr>
                <a:srgbClr val="0070C0"/>
              </a:buClr>
            </a:pPr>
            <a:r>
              <a:rPr lang="en-US" b="1" dirty="0">
                <a:solidFill>
                  <a:prstClr val="black"/>
                </a:solidFill>
                <a:latin typeface="Trebuchet MS" panose="020B0603020202020204" pitchFamily="34" charset="0"/>
                <a:ea typeface="Roboto Light" panose="02000000000000000000" pitchFamily="2" charset="0"/>
              </a:rPr>
              <a:t>Christine DeJong Bernat</a:t>
            </a:r>
            <a:br>
              <a:rPr lang="en-US" b="1" dirty="0">
                <a:solidFill>
                  <a:prstClr val="black"/>
                </a:solidFill>
                <a:latin typeface="Trebuchet MS" panose="020B0603020202020204" pitchFamily="34" charset="0"/>
                <a:ea typeface="Roboto Light" panose="02000000000000000000" pitchFamily="2" charset="0"/>
              </a:rPr>
            </a:br>
            <a:r>
              <a:rPr lang="en-US" dirty="0">
                <a:solidFill>
                  <a:prstClr val="black"/>
                </a:solidFill>
                <a:latin typeface="Trebuchet MS" panose="020B0603020202020204" pitchFamily="34" charset="0"/>
              </a:rPr>
              <a:t>Associate Director, Standards Facilitation</a:t>
            </a:r>
          </a:p>
          <a:p>
            <a:pPr algn="ctr">
              <a:buClr>
                <a:srgbClr val="0070C0"/>
              </a:buClr>
            </a:pPr>
            <a:r>
              <a:rPr lang="en-US" dirty="0">
                <a:solidFill>
                  <a:prstClr val="black"/>
                </a:solidFill>
                <a:latin typeface="Trebuchet MS" panose="020B0603020202020204" pitchFamily="34" charset="0"/>
              </a:rPr>
              <a:t>1-202-236-7580</a:t>
            </a:r>
            <a:r>
              <a:rPr lang="en-US" sz="1050" dirty="0">
                <a:solidFill>
                  <a:prstClr val="black"/>
                </a:solidFill>
                <a:latin typeface="Trebuchet MS" panose="020B0603020202020204" pitchFamily="34" charset="0"/>
              </a:rPr>
              <a:t> </a:t>
            </a:r>
            <a:r>
              <a:rPr lang="en-US" sz="1200" i="1" dirty="0">
                <a:solidFill>
                  <a:prstClr val="black"/>
                </a:solidFill>
                <a:latin typeface="Trebuchet MS" panose="020B0603020202020204" pitchFamily="34" charset="0"/>
              </a:rPr>
              <a:t>(</a:t>
            </a:r>
            <a:r>
              <a:rPr lang="en-US" sz="1600" i="1" dirty="0">
                <a:solidFill>
                  <a:prstClr val="black"/>
                </a:solidFill>
                <a:latin typeface="Trebuchet MS" panose="020B0603020202020204" pitchFamily="34" charset="0"/>
              </a:rPr>
              <a:t>m</a:t>
            </a:r>
            <a:r>
              <a:rPr lang="en-US" sz="1200" i="1" dirty="0">
                <a:solidFill>
                  <a:prstClr val="black"/>
                </a:solidFill>
                <a:latin typeface="Trebuchet MS" panose="020B0603020202020204" pitchFamily="34" charset="0"/>
              </a:rPr>
              <a:t>)</a:t>
            </a:r>
            <a:r>
              <a:rPr lang="en-US" sz="1600" i="1" dirty="0">
                <a:solidFill>
                  <a:prstClr val="black"/>
                </a:solidFill>
                <a:latin typeface="Trebuchet MS" panose="020B0603020202020204" pitchFamily="34" charset="0"/>
              </a:rPr>
              <a:t> </a:t>
            </a:r>
          </a:p>
          <a:p>
            <a:pPr algn="ctr">
              <a:buClr>
                <a:srgbClr val="0070C0"/>
              </a:buClr>
            </a:pPr>
            <a:r>
              <a:rPr lang="en-US" dirty="0">
                <a:latin typeface="Trebuchet MS" panose="020B0603020202020204" pitchFamily="34" charset="0"/>
                <a:ea typeface="Roboto Light" panose="02000000000000000000" pitchFamily="2" charset="0"/>
                <a:cs typeface="Calibri" panose="020F0502020204030204" pitchFamily="34" charset="0"/>
                <a:hlinkClick r:id="rId3"/>
              </a:rPr>
              <a:t>cbernat@ansi.org</a:t>
            </a:r>
            <a:r>
              <a:rPr lang="en-US" dirty="0">
                <a:latin typeface="Trebuchet MS" panose="020B0603020202020204" pitchFamily="34" charset="0"/>
                <a:ea typeface="Roboto Light" panose="02000000000000000000" pitchFamily="2" charset="0"/>
                <a:cs typeface="Calibri" panose="020F0502020204030204" pitchFamily="34" charset="0"/>
              </a:rPr>
              <a:t> </a:t>
            </a:r>
          </a:p>
          <a:p>
            <a:pPr algn="ctr">
              <a:buClr>
                <a:srgbClr val="0070C0"/>
              </a:buClr>
            </a:pPr>
            <a:r>
              <a:rPr lang="en-US" dirty="0">
                <a:latin typeface="Trebuchet MS" panose="020B0603020202020204" pitchFamily="34" charset="0"/>
                <a:ea typeface="Roboto Light" panose="02000000000000000000" pitchFamily="2" charset="0"/>
                <a:cs typeface="Calibri" panose="020F0502020204030204" pitchFamily="34" charset="0"/>
                <a:hlinkClick r:id="rId4"/>
              </a:rPr>
              <a:t>uassc@ansi.org</a:t>
            </a:r>
            <a:r>
              <a:rPr lang="en-US" dirty="0">
                <a:latin typeface="Trebuchet MS" panose="020B0603020202020204" pitchFamily="34" charset="0"/>
                <a:ea typeface="Roboto Light" panose="02000000000000000000" pitchFamily="2" charset="0"/>
                <a:cs typeface="Calibri" panose="020F0502020204030204" pitchFamily="34" charset="0"/>
              </a:rPr>
              <a:t> </a:t>
            </a:r>
          </a:p>
          <a:p>
            <a:pPr algn="ctr">
              <a:buClr>
                <a:srgbClr val="0070C0"/>
              </a:buClr>
            </a:pPr>
            <a:r>
              <a:rPr lang="en-US" dirty="0">
                <a:latin typeface="Trebuchet MS" panose="020B0603020202020204" pitchFamily="34" charset="0"/>
                <a:ea typeface="Roboto Light" panose="02000000000000000000" pitchFamily="2" charset="0"/>
                <a:cs typeface="Calibri" panose="020F0502020204030204" pitchFamily="34" charset="0"/>
                <a:hlinkClick r:id="rId5"/>
              </a:rPr>
              <a:t>www.ansi.org/uassc</a:t>
            </a:r>
            <a:r>
              <a:rPr lang="en-US" dirty="0">
                <a:latin typeface="Trebuchet MS" panose="020B0603020202020204" pitchFamily="34" charset="0"/>
                <a:ea typeface="Roboto Light" panose="02000000000000000000" pitchFamily="2" charset="0"/>
                <a:cs typeface="Calibri" panose="020F0502020204030204" pitchFamily="34" charset="0"/>
              </a:rPr>
              <a:t> </a:t>
            </a:r>
          </a:p>
          <a:p>
            <a:pPr algn="ctr">
              <a:buClr>
                <a:srgbClr val="0070C0"/>
              </a:buClr>
            </a:pPr>
            <a:endParaRPr lang="en-US" dirty="0">
              <a:solidFill>
                <a:prstClr val="black"/>
              </a:solidFill>
              <a:latin typeface="Trebuchet MS" panose="020B0603020202020204" pitchFamily="34" charset="0"/>
            </a:endParaRPr>
          </a:p>
        </p:txBody>
      </p:sp>
      <p:sp>
        <p:nvSpPr>
          <p:cNvPr id="11" name="Title 5">
            <a:extLst>
              <a:ext uri="{FF2B5EF4-FFF2-40B4-BE49-F238E27FC236}">
                <a16:creationId xmlns:a16="http://schemas.microsoft.com/office/drawing/2014/main" id="{BBD2D143-4208-4470-9CC7-E79D0BDADA99}"/>
              </a:ext>
            </a:extLst>
          </p:cNvPr>
          <p:cNvSpPr txBox="1">
            <a:spLocks/>
          </p:cNvSpPr>
          <p:nvPr/>
        </p:nvSpPr>
        <p:spPr>
          <a:xfrm>
            <a:off x="5591160" y="318675"/>
            <a:ext cx="3552825" cy="71114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0070C0"/>
                </a:solidFill>
                <a:latin typeface="Trebuchet MS" pitchFamily="34" charset="0"/>
              </a:rPr>
              <a:t>Contact Information</a:t>
            </a:r>
          </a:p>
        </p:txBody>
      </p:sp>
      <p:pic>
        <p:nvPicPr>
          <p:cNvPr id="14" name="Picture 13">
            <a:extLst>
              <a:ext uri="{FF2B5EF4-FFF2-40B4-BE49-F238E27FC236}">
                <a16:creationId xmlns:a16="http://schemas.microsoft.com/office/drawing/2014/main" id="{4088ED4A-0EDD-493D-B73C-A11EE3B65C43}"/>
              </a:ext>
            </a:extLst>
          </p:cNvPr>
          <p:cNvPicPr>
            <a:picLocks noChangeAspect="1"/>
          </p:cNvPicPr>
          <p:nvPr/>
        </p:nvPicPr>
        <p:blipFill rotWithShape="1">
          <a:blip r:embed="rId6">
            <a:extLst>
              <a:ext uri="{28A0092B-C50C-407E-A947-70E740481C1C}">
                <a14:useLocalDpi xmlns:a14="http://schemas.microsoft.com/office/drawing/2010/main" val="0"/>
              </a:ext>
            </a:extLst>
          </a:blip>
          <a:srcRect l="2550" t="3832" r="2854" b="28691"/>
          <a:stretch/>
        </p:blipFill>
        <p:spPr>
          <a:xfrm>
            <a:off x="6115035" y="1242606"/>
            <a:ext cx="2505073" cy="25372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918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E649716-F2CF-42EE-B663-E9B975939B78}"/>
              </a:ext>
            </a:extLst>
          </p:cNvPr>
          <p:cNvPicPr>
            <a:picLocks noChangeAspect="1"/>
          </p:cNvPicPr>
          <p:nvPr/>
        </p:nvPicPr>
        <p:blipFill rotWithShape="1">
          <a:blip r:embed="rId2">
            <a:extLst>
              <a:ext uri="{28A0092B-C50C-407E-A947-70E740481C1C}">
                <a14:useLocalDpi xmlns:a14="http://schemas.microsoft.com/office/drawing/2010/main" val="0"/>
              </a:ext>
            </a:extLst>
          </a:blip>
          <a:srcRect l="58209" t="19680"/>
          <a:stretch/>
        </p:blipFill>
        <p:spPr>
          <a:xfrm>
            <a:off x="5810251" y="857250"/>
            <a:ext cx="3331706" cy="4086662"/>
          </a:xfrm>
          <a:prstGeom prst="rect">
            <a:avLst/>
          </a:prstGeom>
        </p:spPr>
      </p:pic>
      <p:sp>
        <p:nvSpPr>
          <p:cNvPr id="10" name="Content Placeholder 2">
            <a:extLst>
              <a:ext uri="{FF2B5EF4-FFF2-40B4-BE49-F238E27FC236}">
                <a16:creationId xmlns:a16="http://schemas.microsoft.com/office/drawing/2014/main" id="{FB18B76F-A499-42D9-AE6A-D5EF3A70550E}"/>
              </a:ext>
            </a:extLst>
          </p:cNvPr>
          <p:cNvSpPr txBox="1">
            <a:spLocks/>
          </p:cNvSpPr>
          <p:nvPr/>
        </p:nvSpPr>
        <p:spPr>
          <a:xfrm>
            <a:off x="406391" y="5476680"/>
            <a:ext cx="8454339" cy="46166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200" i="1" dirty="0">
                <a:solidFill>
                  <a:srgbClr val="25272B"/>
                </a:solidFill>
                <a:latin typeface="+mj-lt"/>
                <a:cs typeface="Arial" pitchFamily="34" charset="0"/>
              </a:rPr>
              <a:t>Founded in 1918, ANSI is a private non-profit membership organization whose mission is to enhance U.S. global competitiveness and the American quality of life by promoting, facilitating, and safeguarding the integrity of the U.S. voluntary standardization system.</a:t>
            </a:r>
          </a:p>
        </p:txBody>
      </p:sp>
      <p:sp>
        <p:nvSpPr>
          <p:cNvPr id="12" name="Title 5">
            <a:extLst>
              <a:ext uri="{FF2B5EF4-FFF2-40B4-BE49-F238E27FC236}">
                <a16:creationId xmlns:a16="http://schemas.microsoft.com/office/drawing/2014/main" id="{89B1DB91-F0D2-412C-835A-3AD95CD5D136}"/>
              </a:ext>
            </a:extLst>
          </p:cNvPr>
          <p:cNvSpPr>
            <a:spLocks noGrp="1"/>
          </p:cNvSpPr>
          <p:nvPr>
            <p:ph type="title"/>
          </p:nvPr>
        </p:nvSpPr>
        <p:spPr>
          <a:xfrm>
            <a:off x="335397" y="307783"/>
            <a:ext cx="7431264" cy="711148"/>
          </a:xfrm>
        </p:spPr>
        <p:txBody>
          <a:bodyPr rtlCol="0">
            <a:noAutofit/>
          </a:bodyPr>
          <a:lstStyle/>
          <a:p>
            <a:pPr algn="l">
              <a:defRPr/>
            </a:pPr>
            <a:r>
              <a:rPr lang="en-US" sz="2800" dirty="0">
                <a:solidFill>
                  <a:srgbClr val="0070C0"/>
                </a:solidFill>
                <a:latin typeface="Trebuchet MS"/>
              </a:rPr>
              <a:t>American National Standards Institute</a:t>
            </a:r>
          </a:p>
        </p:txBody>
      </p:sp>
      <p:sp>
        <p:nvSpPr>
          <p:cNvPr id="13" name="Content Placeholder 2">
            <a:extLst>
              <a:ext uri="{FF2B5EF4-FFF2-40B4-BE49-F238E27FC236}">
                <a16:creationId xmlns:a16="http://schemas.microsoft.com/office/drawing/2014/main" id="{F2A059BB-2F84-4DF1-95F0-F5A15326EA66}"/>
              </a:ext>
            </a:extLst>
          </p:cNvPr>
          <p:cNvSpPr txBox="1">
            <a:spLocks/>
          </p:cNvSpPr>
          <p:nvPr/>
        </p:nvSpPr>
        <p:spPr>
          <a:xfrm>
            <a:off x="408154" y="1710177"/>
            <a:ext cx="6035420" cy="3422841"/>
          </a:xfrm>
          <a:prstGeom prst="rect">
            <a:avLst/>
          </a:prstGeom>
        </p:spPr>
        <p:txBody>
          <a:bodyPr vert="horz" lIns="68580" tIns="34290" rIns="68580" bIns="3429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Calibri Light"/>
                <a:ea typeface="Roboto Light"/>
                <a:cs typeface="Calibri Light"/>
              </a:rPr>
              <a:t>One way ANSI coordinates and supports the standardization system is through </a:t>
            </a:r>
            <a:r>
              <a:rPr lang="en-US" sz="1800" b="1" dirty="0">
                <a:solidFill>
                  <a:srgbClr val="0075BF"/>
                </a:solidFill>
                <a:latin typeface="+mn-lt"/>
                <a:ea typeface="Roboto Light"/>
                <a:cs typeface="Calibri Light"/>
              </a:rPr>
              <a:t>standards collaboratives and workshops</a:t>
            </a:r>
            <a:r>
              <a:rPr lang="en-US" sz="1800" dirty="0">
                <a:latin typeface="+mj-lt"/>
                <a:ea typeface="Roboto Light"/>
                <a:cs typeface="Calibri Light"/>
              </a:rPr>
              <a:t>, which</a:t>
            </a:r>
            <a:r>
              <a:rPr lang="en-US" sz="1800" dirty="0">
                <a:latin typeface="Calibri Light"/>
                <a:ea typeface="Roboto Light"/>
                <a:cs typeface="Calibri Light"/>
              </a:rPr>
              <a:t>:</a:t>
            </a:r>
          </a:p>
          <a:p>
            <a:r>
              <a:rPr lang="en-US" sz="1800" dirty="0">
                <a:latin typeface="Calibri Light"/>
                <a:ea typeface="Roboto Light"/>
                <a:cs typeface="Calibri Light"/>
              </a:rPr>
              <a:t>Bring together the public and private sector in a </a:t>
            </a:r>
            <a:r>
              <a:rPr lang="en-US" sz="1800" b="1" dirty="0">
                <a:solidFill>
                  <a:srgbClr val="0070C0"/>
                </a:solidFill>
                <a:latin typeface="Calibri"/>
                <a:ea typeface="Roboto Light"/>
                <a:cs typeface="Calibri"/>
              </a:rPr>
              <a:t>neutral forum</a:t>
            </a:r>
          </a:p>
          <a:p>
            <a:r>
              <a:rPr lang="en-US" sz="1800" dirty="0">
                <a:latin typeface="Calibri Light"/>
                <a:ea typeface="Roboto Light"/>
                <a:cs typeface="Calibri Light"/>
              </a:rPr>
              <a:t>Identify current and in-development standards, where </a:t>
            </a:r>
            <a:br>
              <a:rPr lang="en-US" sz="1800" dirty="0"/>
            </a:br>
            <a:r>
              <a:rPr lang="en-US" sz="1800" dirty="0">
                <a:latin typeface="Calibri Light"/>
                <a:ea typeface="Roboto Light"/>
                <a:cs typeface="Calibri Light"/>
              </a:rPr>
              <a:t>gaps exists, and recommend solutions</a:t>
            </a:r>
          </a:p>
          <a:p>
            <a:pPr>
              <a:spcAft>
                <a:spcPts val="450"/>
              </a:spcAft>
            </a:pPr>
            <a:r>
              <a:rPr lang="en-US" sz="1800" dirty="0">
                <a:latin typeface="Calibri Light"/>
                <a:ea typeface="Roboto Light"/>
                <a:cs typeface="Calibri Light"/>
              </a:rPr>
              <a:t>Identify organizations that can perform the needed work</a:t>
            </a:r>
          </a:p>
          <a:p>
            <a:pPr marL="0" indent="0">
              <a:buNone/>
            </a:pPr>
            <a:r>
              <a:rPr lang="en-US" sz="1800" dirty="0">
                <a:latin typeface="Calibri Light"/>
                <a:ea typeface="Roboto Light"/>
                <a:cs typeface="Calibri Light"/>
              </a:rPr>
              <a:t>ANSI does </a:t>
            </a:r>
            <a:r>
              <a:rPr lang="en-US" sz="1800" b="1" dirty="0">
                <a:solidFill>
                  <a:srgbClr val="0070C0"/>
                </a:solidFill>
                <a:latin typeface="Calibri"/>
                <a:ea typeface="Roboto Light"/>
                <a:cs typeface="Calibri"/>
              </a:rPr>
              <a:t>NOT</a:t>
            </a:r>
            <a:r>
              <a:rPr lang="en-US" sz="1800" dirty="0">
                <a:latin typeface="Calibri Light"/>
                <a:ea typeface="Roboto Light"/>
                <a:cs typeface="Calibri Light"/>
              </a:rPr>
              <a:t> write standards </a:t>
            </a:r>
            <a:endParaRPr lang="en-US" sz="1600" b="1" dirty="0">
              <a:solidFill>
                <a:srgbClr val="0075BF"/>
              </a:solidFill>
              <a:latin typeface="+mn-lt"/>
            </a:endParaRPr>
          </a:p>
        </p:txBody>
      </p:sp>
      <p:sp>
        <p:nvSpPr>
          <p:cNvPr id="14" name="TextBox 13">
            <a:extLst>
              <a:ext uri="{FF2B5EF4-FFF2-40B4-BE49-F238E27FC236}">
                <a16:creationId xmlns:a16="http://schemas.microsoft.com/office/drawing/2014/main" id="{46DB71EA-3251-47AA-8DE6-FA8241E59D74}"/>
              </a:ext>
            </a:extLst>
          </p:cNvPr>
          <p:cNvSpPr txBox="1"/>
          <p:nvPr/>
        </p:nvSpPr>
        <p:spPr>
          <a:xfrm>
            <a:off x="337160" y="1023076"/>
            <a:ext cx="4947187" cy="461665"/>
          </a:xfrm>
          <a:prstGeom prst="rect">
            <a:avLst/>
          </a:prstGeom>
          <a:noFill/>
        </p:spPr>
        <p:txBody>
          <a:bodyPr wrap="square" rtlCol="0">
            <a:spAutoFit/>
          </a:bodyPr>
          <a:lstStyle/>
          <a:p>
            <a:pPr>
              <a:spcAft>
                <a:spcPts val="450"/>
              </a:spcAft>
            </a:pPr>
            <a:r>
              <a:rPr lang="en-US" sz="2400" b="1" dirty="0">
                <a:solidFill>
                  <a:schemeClr val="tx1">
                    <a:lumMod val="65000"/>
                    <a:lumOff val="35000"/>
                  </a:schemeClr>
                </a:solidFill>
              </a:rPr>
              <a:t>Standardization Collaboration</a:t>
            </a:r>
            <a:endParaRPr lang="en-US" sz="2400" b="1" dirty="0">
              <a:solidFill>
                <a:schemeClr val="tx1">
                  <a:lumMod val="65000"/>
                  <a:lumOff val="35000"/>
                </a:schemeClr>
              </a:solidFill>
              <a:ea typeface="Roboto Light" panose="02000000000000000000" pitchFamily="2" charset="0"/>
            </a:endParaRPr>
          </a:p>
        </p:txBody>
      </p:sp>
    </p:spTree>
    <p:extLst>
      <p:ext uri="{BB962C8B-B14F-4D97-AF65-F5344CB8AC3E}">
        <p14:creationId xmlns:p14="http://schemas.microsoft.com/office/powerpoint/2010/main" val="3652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white rectangular object with text&#10;&#10;Description automatically generated">
            <a:extLst>
              <a:ext uri="{FF2B5EF4-FFF2-40B4-BE49-F238E27FC236}">
                <a16:creationId xmlns:a16="http://schemas.microsoft.com/office/drawing/2014/main" id="{90653A5E-67B8-4A19-C257-2F6D85658A69}"/>
              </a:ext>
            </a:extLst>
          </p:cNvPr>
          <p:cNvPicPr>
            <a:picLocks noChangeAspect="1"/>
          </p:cNvPicPr>
          <p:nvPr/>
        </p:nvPicPr>
        <p:blipFill>
          <a:blip r:embed="rId2"/>
          <a:stretch>
            <a:fillRect/>
          </a:stretch>
        </p:blipFill>
        <p:spPr>
          <a:xfrm>
            <a:off x="-1981" y="-5252"/>
            <a:ext cx="9154949" cy="6249347"/>
          </a:xfrm>
          <a:prstGeom prst="rect">
            <a:avLst/>
          </a:prstGeom>
        </p:spPr>
      </p:pic>
      <p:sp>
        <p:nvSpPr>
          <p:cNvPr id="2" name="Title 1"/>
          <p:cNvSpPr>
            <a:spLocks noGrp="1"/>
          </p:cNvSpPr>
          <p:nvPr>
            <p:ph type="title"/>
          </p:nvPr>
        </p:nvSpPr>
        <p:spPr>
          <a:xfrm>
            <a:off x="339032" y="-12509"/>
            <a:ext cx="8804968" cy="1308535"/>
          </a:xfrm>
        </p:spPr>
        <p:txBody>
          <a:bodyPr>
            <a:noAutofit/>
          </a:bodyPr>
          <a:lstStyle/>
          <a:p>
            <a:r>
              <a:rPr lang="en-US" sz="2800" dirty="0">
                <a:latin typeface="Century Gothic"/>
              </a:rPr>
              <a:t>Standards Developing Organizations (SDOs)</a:t>
            </a:r>
            <a:endParaRPr lang="en-US" sz="2800" dirty="0"/>
          </a:p>
        </p:txBody>
      </p:sp>
      <p:sp>
        <p:nvSpPr>
          <p:cNvPr id="3" name="Footer Placeholder 2"/>
          <p:cNvSpPr>
            <a:spLocks noGrp="1"/>
          </p:cNvSpPr>
          <p:nvPr>
            <p:ph type="ftr" sz="quarter" idx="3"/>
          </p:nvPr>
        </p:nvSpPr>
        <p:spPr>
          <a:xfrm>
            <a:off x="1893758" y="6420317"/>
            <a:ext cx="5558256" cy="365125"/>
          </a:xfrm>
        </p:spPr>
        <p:txBody>
          <a:bodyPr/>
          <a:lstStyle/>
          <a:p>
            <a:r>
              <a:rPr lang="en-US" dirty="0"/>
              <a:t>ANSI UASSC Project Overview</a:t>
            </a:r>
          </a:p>
        </p:txBody>
      </p:sp>
      <p:sp>
        <p:nvSpPr>
          <p:cNvPr id="4" name="Slide Number Placeholder 3"/>
          <p:cNvSpPr>
            <a:spLocks noGrp="1"/>
          </p:cNvSpPr>
          <p:nvPr>
            <p:ph type="sldNum" sz="quarter" idx="4"/>
          </p:nvPr>
        </p:nvSpPr>
        <p:spPr/>
        <p:txBody>
          <a:bodyPr/>
          <a:lstStyle/>
          <a:p>
            <a:fld id="{54A79FDF-0332-472F-850D-1D030698853D}" type="slidenum">
              <a:rPr lang="en-US" smtClean="0"/>
              <a:pPr/>
              <a:t>3</a:t>
            </a:fld>
            <a:endParaRPr lang="en-US" dirty="0"/>
          </a:p>
        </p:txBody>
      </p:sp>
      <p:sp>
        <p:nvSpPr>
          <p:cNvPr id="8" name="Rectangle 7"/>
          <p:cNvSpPr>
            <a:spLocks noChangeArrowheads="1"/>
          </p:cNvSpPr>
          <p:nvPr/>
        </p:nvSpPr>
        <p:spPr bwMode="auto">
          <a:xfrm>
            <a:off x="3124780" y="2527984"/>
            <a:ext cx="2741267" cy="1086183"/>
          </a:xfrm>
          <a:prstGeom prst="rect">
            <a:avLst/>
          </a:prstGeom>
          <a:solidFill>
            <a:schemeClr val="bg1"/>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Institute of </a:t>
            </a:r>
            <a:br>
              <a:rPr lang="en-US" altLang="en-US" dirty="0">
                <a:solidFill>
                  <a:srgbClr val="40444A"/>
                </a:solidFill>
                <a:latin typeface="Trebuchet MS" pitchFamily="34" charset="0"/>
              </a:rPr>
            </a:br>
            <a:r>
              <a:rPr lang="en-US" altLang="en-US" dirty="0">
                <a:solidFill>
                  <a:srgbClr val="40444A"/>
                </a:solidFill>
                <a:latin typeface="Trebuchet MS" pitchFamily="34" charset="0"/>
              </a:rPr>
              <a:t>Electrical and</a:t>
            </a:r>
            <a:br>
              <a:rPr lang="en-US" altLang="en-US" dirty="0">
                <a:solidFill>
                  <a:srgbClr val="40444A"/>
                </a:solidFill>
                <a:latin typeface="Trebuchet MS" pitchFamily="34" charset="0"/>
              </a:rPr>
            </a:br>
            <a:r>
              <a:rPr lang="en-US" altLang="en-US" dirty="0">
                <a:solidFill>
                  <a:srgbClr val="40444A"/>
                </a:solidFill>
                <a:latin typeface="Trebuchet MS" pitchFamily="34" charset="0"/>
              </a:rPr>
              <a:t>Electronics Engineers</a:t>
            </a:r>
          </a:p>
        </p:txBody>
      </p:sp>
      <p:grpSp>
        <p:nvGrpSpPr>
          <p:cNvPr id="9" name="Group 9"/>
          <p:cNvGrpSpPr>
            <a:grpSpLocks/>
          </p:cNvGrpSpPr>
          <p:nvPr/>
        </p:nvGrpSpPr>
        <p:grpSpPr bwMode="auto">
          <a:xfrm>
            <a:off x="339032" y="1315404"/>
            <a:ext cx="2679625" cy="1092027"/>
            <a:chOff x="265" y="677"/>
            <a:chExt cx="1677" cy="700"/>
          </a:xfrm>
        </p:grpSpPr>
        <p:sp>
          <p:nvSpPr>
            <p:cNvPr id="10" name="Rectangle 10"/>
            <p:cNvSpPr>
              <a:spLocks noChangeArrowheads="1"/>
            </p:cNvSpPr>
            <p:nvPr/>
          </p:nvSpPr>
          <p:spPr bwMode="auto">
            <a:xfrm>
              <a:off x="265" y="677"/>
              <a:ext cx="1677" cy="700"/>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eaLnBrk="0" hangingPunct="0">
                <a:spcBef>
                  <a:spcPct val="0"/>
                </a:spcBef>
              </a:pPr>
              <a:r>
                <a:rPr lang="en-US" altLang="en-US" dirty="0">
                  <a:solidFill>
                    <a:srgbClr val="40444A"/>
                  </a:solidFill>
                  <a:latin typeface="Trebuchet MS" pitchFamily="34" charset="0"/>
                </a:rPr>
                <a:t>ASTM</a:t>
              </a:r>
            </a:p>
            <a:p>
              <a:pPr eaLnBrk="0" hangingPunct="0">
                <a:spcBef>
                  <a:spcPct val="0"/>
                </a:spcBef>
              </a:pPr>
              <a:r>
                <a:rPr lang="en-US" altLang="en-US" dirty="0">
                  <a:solidFill>
                    <a:srgbClr val="40444A"/>
                  </a:solidFill>
                  <a:latin typeface="Trebuchet MS" pitchFamily="34" charset="0"/>
                </a:rPr>
                <a:t>International</a:t>
              </a:r>
            </a:p>
          </p:txBody>
        </p:sp>
        <p:pic>
          <p:nvPicPr>
            <p:cNvPr id="11" name="Picture 11"/>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 y="746"/>
              <a:ext cx="558"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12" name="Group 15"/>
          <p:cNvGrpSpPr>
            <a:grpSpLocks/>
          </p:cNvGrpSpPr>
          <p:nvPr/>
        </p:nvGrpSpPr>
        <p:grpSpPr bwMode="auto">
          <a:xfrm>
            <a:off x="339032" y="4866210"/>
            <a:ext cx="2679626" cy="1054491"/>
            <a:chOff x="2050" y="677"/>
            <a:chExt cx="1677" cy="700"/>
          </a:xfrm>
        </p:grpSpPr>
        <p:sp>
          <p:nvSpPr>
            <p:cNvPr id="13" name="Rectangle 16"/>
            <p:cNvSpPr>
              <a:spLocks noChangeArrowheads="1"/>
            </p:cNvSpPr>
            <p:nvPr/>
          </p:nvSpPr>
          <p:spPr bwMode="auto">
            <a:xfrm>
              <a:off x="2050" y="677"/>
              <a:ext cx="1677" cy="700"/>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American </a:t>
              </a:r>
              <a:br>
                <a:rPr lang="en-US" altLang="en-US" dirty="0">
                  <a:solidFill>
                    <a:srgbClr val="40444A"/>
                  </a:solidFill>
                  <a:latin typeface="Trebuchet MS" pitchFamily="34" charset="0"/>
                </a:rPr>
              </a:br>
              <a:r>
                <a:rPr lang="en-US" altLang="en-US" dirty="0">
                  <a:solidFill>
                    <a:srgbClr val="40444A"/>
                  </a:solidFill>
                  <a:latin typeface="Trebuchet MS" pitchFamily="34" charset="0"/>
                </a:rPr>
                <a:t>Society of </a:t>
              </a:r>
              <a:br>
                <a:rPr lang="en-US" altLang="en-US" dirty="0">
                  <a:solidFill>
                    <a:srgbClr val="40444A"/>
                  </a:solidFill>
                  <a:latin typeface="Trebuchet MS" pitchFamily="34" charset="0"/>
                </a:rPr>
              </a:br>
              <a:r>
                <a:rPr lang="en-US" altLang="en-US" dirty="0">
                  <a:solidFill>
                    <a:srgbClr val="40444A"/>
                  </a:solidFill>
                  <a:latin typeface="Trebuchet MS" pitchFamily="34" charset="0"/>
                </a:rPr>
                <a:t>Mechanical</a:t>
              </a:r>
              <a:br>
                <a:rPr lang="en-US" altLang="en-US" dirty="0">
                  <a:solidFill>
                    <a:srgbClr val="40444A"/>
                  </a:solidFill>
                  <a:latin typeface="Trebuchet MS" pitchFamily="34" charset="0"/>
                </a:rPr>
              </a:br>
              <a:r>
                <a:rPr lang="en-US" altLang="en-US" dirty="0">
                  <a:solidFill>
                    <a:srgbClr val="40444A"/>
                  </a:solidFill>
                  <a:latin typeface="Trebuchet MS" pitchFamily="34" charset="0"/>
                </a:rPr>
                <a:t>Engineers</a:t>
              </a:r>
            </a:p>
          </p:txBody>
        </p:sp>
        <p:pic>
          <p:nvPicPr>
            <p:cNvPr id="14" name="Picture 17" descr="asme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 y="836"/>
              <a:ext cx="67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sp>
        <p:nvSpPr>
          <p:cNvPr id="15" name="Rectangle 19"/>
          <p:cNvSpPr>
            <a:spLocks noChangeArrowheads="1"/>
          </p:cNvSpPr>
          <p:nvPr/>
        </p:nvSpPr>
        <p:spPr bwMode="auto">
          <a:xfrm>
            <a:off x="339032" y="3733050"/>
            <a:ext cx="2679625" cy="1061540"/>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Open</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Geospatial</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Consortium</a:t>
            </a:r>
          </a:p>
        </p:txBody>
      </p:sp>
      <p:sp>
        <p:nvSpPr>
          <p:cNvPr id="16" name="Rectangle 25"/>
          <p:cNvSpPr>
            <a:spLocks noChangeArrowheads="1"/>
          </p:cNvSpPr>
          <p:nvPr/>
        </p:nvSpPr>
        <p:spPr bwMode="auto">
          <a:xfrm>
            <a:off x="5969994" y="2527984"/>
            <a:ext cx="2760864" cy="110983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Consumer</a:t>
            </a:r>
            <a:br>
              <a:rPr lang="en-US" altLang="en-US" dirty="0">
                <a:solidFill>
                  <a:srgbClr val="40444A"/>
                </a:solidFill>
                <a:latin typeface="Trebuchet MS" pitchFamily="34" charset="0"/>
              </a:rPr>
            </a:br>
            <a:r>
              <a:rPr lang="en-US" altLang="en-US" dirty="0">
                <a:solidFill>
                  <a:srgbClr val="40444A"/>
                </a:solidFill>
                <a:latin typeface="Trebuchet MS" pitchFamily="34" charset="0"/>
              </a:rPr>
              <a:t>Technology</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Association</a:t>
            </a:r>
          </a:p>
        </p:txBody>
      </p:sp>
      <p:grpSp>
        <p:nvGrpSpPr>
          <p:cNvPr id="17" name="Group 27"/>
          <p:cNvGrpSpPr>
            <a:grpSpLocks/>
          </p:cNvGrpSpPr>
          <p:nvPr/>
        </p:nvGrpSpPr>
        <p:grpSpPr bwMode="auto">
          <a:xfrm>
            <a:off x="5968880" y="3732520"/>
            <a:ext cx="2761978" cy="1082578"/>
            <a:chOff x="1894" y="189"/>
            <a:chExt cx="1691" cy="716"/>
          </a:xfrm>
        </p:grpSpPr>
        <p:sp>
          <p:nvSpPr>
            <p:cNvPr id="18" name="Rectangle 28"/>
            <p:cNvSpPr>
              <a:spLocks noChangeArrowheads="1"/>
            </p:cNvSpPr>
            <p:nvPr/>
          </p:nvSpPr>
          <p:spPr bwMode="auto">
            <a:xfrm>
              <a:off x="1894" y="189"/>
              <a:ext cx="1691" cy="716"/>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National Fire </a:t>
              </a:r>
              <a:br>
                <a:rPr lang="en-US" altLang="en-US" dirty="0">
                  <a:solidFill>
                    <a:srgbClr val="40444A"/>
                  </a:solidFill>
                  <a:latin typeface="Trebuchet MS" pitchFamily="34" charset="0"/>
                </a:rPr>
              </a:br>
              <a:r>
                <a:rPr lang="en-US" altLang="en-US" dirty="0">
                  <a:solidFill>
                    <a:srgbClr val="40444A"/>
                  </a:solidFill>
                  <a:latin typeface="Trebuchet MS" pitchFamily="34" charset="0"/>
                </a:rPr>
                <a:t>Protection </a:t>
              </a:r>
              <a:br>
                <a:rPr lang="en-US" altLang="en-US" dirty="0">
                  <a:solidFill>
                    <a:srgbClr val="40444A"/>
                  </a:solidFill>
                  <a:latin typeface="Trebuchet MS" pitchFamily="34" charset="0"/>
                </a:rPr>
              </a:br>
              <a:r>
                <a:rPr lang="en-US" altLang="en-US" dirty="0">
                  <a:solidFill>
                    <a:srgbClr val="40444A"/>
                  </a:solidFill>
                  <a:latin typeface="Trebuchet MS" pitchFamily="34" charset="0"/>
                </a:rPr>
                <a:t>Association</a:t>
              </a:r>
            </a:p>
          </p:txBody>
        </p:sp>
        <p:pic>
          <p:nvPicPr>
            <p:cNvPr id="19" name="Picture 29" descr="NFPALogo"/>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 y="282"/>
              <a:ext cx="4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sp>
        <p:nvSpPr>
          <p:cNvPr id="21" name="Rectangle 31"/>
          <p:cNvSpPr>
            <a:spLocks noChangeArrowheads="1"/>
          </p:cNvSpPr>
          <p:nvPr/>
        </p:nvSpPr>
        <p:spPr bwMode="auto">
          <a:xfrm>
            <a:off x="3123624" y="3732294"/>
            <a:ext cx="2741267" cy="1050512"/>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a:spcBef>
                <a:spcPct val="0"/>
              </a:spcBef>
            </a:pPr>
            <a:r>
              <a:rPr lang="en-US" altLang="en-US" dirty="0">
                <a:solidFill>
                  <a:srgbClr val="40444A"/>
                </a:solidFill>
                <a:latin typeface="Trebuchet MS" pitchFamily="34" charset="0"/>
              </a:rPr>
              <a:t>UL Standards &amp; </a:t>
            </a:r>
          </a:p>
          <a:p>
            <a:pPr algn="l" eaLnBrk="0">
              <a:spcBef>
                <a:spcPct val="0"/>
              </a:spcBef>
            </a:pPr>
            <a:r>
              <a:rPr lang="en-US" altLang="en-US" dirty="0">
                <a:solidFill>
                  <a:srgbClr val="40444A"/>
                </a:solidFill>
                <a:latin typeface="Trebuchet MS" pitchFamily="34" charset="0"/>
              </a:rPr>
              <a:t>Engagement</a:t>
            </a:r>
          </a:p>
          <a:p>
            <a:pPr algn="l" eaLnBrk="0">
              <a:spcBef>
                <a:spcPct val="0"/>
              </a:spcBef>
            </a:pPr>
            <a:endParaRPr lang="en-US" altLang="en-US" dirty="0">
              <a:solidFill>
                <a:srgbClr val="40444A"/>
              </a:solidFill>
              <a:latin typeface="Trebuchet MS" pitchFamily="34" charset="0"/>
            </a:endParaRPr>
          </a:p>
        </p:txBody>
      </p:sp>
      <p:sp>
        <p:nvSpPr>
          <p:cNvPr id="23" name="Rectangle 34"/>
          <p:cNvSpPr>
            <a:spLocks noChangeArrowheads="1"/>
          </p:cNvSpPr>
          <p:nvPr/>
        </p:nvSpPr>
        <p:spPr bwMode="auto">
          <a:xfrm>
            <a:off x="3097084" y="4860488"/>
            <a:ext cx="2768963" cy="1060214"/>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American Society</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of Safety</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Professionals</a:t>
            </a:r>
          </a:p>
        </p:txBody>
      </p:sp>
      <p:sp>
        <p:nvSpPr>
          <p:cNvPr id="24" name="Rectangle 37"/>
          <p:cNvSpPr>
            <a:spLocks noChangeArrowheads="1"/>
          </p:cNvSpPr>
          <p:nvPr/>
        </p:nvSpPr>
        <p:spPr bwMode="auto">
          <a:xfrm>
            <a:off x="5969994" y="1299892"/>
            <a:ext cx="2760864" cy="1102820"/>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RTCA, Inc.</a:t>
            </a:r>
          </a:p>
        </p:txBody>
      </p:sp>
      <p:sp>
        <p:nvSpPr>
          <p:cNvPr id="25" name="Round Same Side Corner Rectangle 24"/>
          <p:cNvSpPr/>
          <p:nvPr/>
        </p:nvSpPr>
        <p:spPr bwMode="auto">
          <a:xfrm>
            <a:off x="13939317" y="74640"/>
            <a:ext cx="4114800" cy="3395664"/>
          </a:xfrm>
          <a:prstGeom prst="round2SameRect">
            <a:avLst/>
          </a:prstGeom>
          <a:noFill/>
          <a:ln w="12700" cap="flat" cmpd="sng" algn="ctr">
            <a:noFill/>
            <a:prstDash val="solid"/>
            <a:round/>
            <a:headEnd type="none" w="med" len="med"/>
            <a:tailEnd type="none" w="med" len="med"/>
          </a:ln>
          <a:effectLst/>
        </p:spPr>
        <p:txBody>
          <a:bodyPr vert="horz" wrap="square" lIns="184150" tIns="92076" rIns="184150" bIns="92076" numCol="1" rtlCol="0" anchor="ctr" anchorCtr="0" compatLnSpc="1">
            <a:prstTxWarp prst="textNoShape">
              <a:avLst/>
            </a:prstTxWarp>
          </a:bodyPr>
          <a:lstStyle/>
          <a:p>
            <a:pPr marL="117476" indent="-117476" algn="ctr" defTabSz="1828800" fontAlgn="base" hangingPunct="1">
              <a:lnSpc>
                <a:spcPct val="115000"/>
              </a:lnSpc>
              <a:spcBef>
                <a:spcPct val="25000"/>
              </a:spcBef>
              <a:spcAft>
                <a:spcPct val="0"/>
              </a:spcAft>
              <a:buClr>
                <a:srgbClr val="4195D3"/>
              </a:buClr>
              <a:buSzPct val="75000"/>
            </a:pPr>
            <a:endParaRPr lang="en-US" sz="3600" dirty="0">
              <a:solidFill>
                <a:schemeClr val="bg1"/>
              </a:solidFill>
              <a:latin typeface="Calibri" pitchFamily="34"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3267" y="2695502"/>
            <a:ext cx="1343947" cy="774802"/>
          </a:xfrm>
          <a:prstGeom prst="rect">
            <a:avLst/>
          </a:prstGeom>
        </p:spPr>
      </p:pic>
      <p:sp>
        <p:nvSpPr>
          <p:cNvPr id="27" name="Rectangle 37"/>
          <p:cNvSpPr>
            <a:spLocks noChangeArrowheads="1"/>
          </p:cNvSpPr>
          <p:nvPr/>
        </p:nvSpPr>
        <p:spPr bwMode="auto">
          <a:xfrm>
            <a:off x="5968880" y="4858664"/>
            <a:ext cx="2761217" cy="1097922"/>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b"/>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Telecommunications</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Industry Assn.</a:t>
            </a:r>
          </a:p>
        </p:txBody>
      </p:sp>
      <p:sp>
        <p:nvSpPr>
          <p:cNvPr id="28" name="Rectangle 13"/>
          <p:cNvSpPr>
            <a:spLocks noChangeArrowheads="1"/>
          </p:cNvSpPr>
          <p:nvPr/>
        </p:nvSpPr>
        <p:spPr bwMode="auto">
          <a:xfrm>
            <a:off x="339032" y="2533824"/>
            <a:ext cx="2679625" cy="1071283"/>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SAE</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International</a:t>
            </a: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4864" y="2647624"/>
            <a:ext cx="971844" cy="748680"/>
          </a:xfrm>
          <a:prstGeom prst="rect">
            <a:avLst/>
          </a:prstGeom>
        </p:spPr>
      </p:pic>
      <p:sp>
        <p:nvSpPr>
          <p:cNvPr id="30" name="Rectangle 16"/>
          <p:cNvSpPr>
            <a:spLocks noChangeArrowheads="1"/>
          </p:cNvSpPr>
          <p:nvPr/>
        </p:nvSpPr>
        <p:spPr bwMode="auto">
          <a:xfrm>
            <a:off x="3123625" y="1303439"/>
            <a:ext cx="2727113" cy="1106418"/>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l" eaLnBrk="0" hangingPunct="0">
              <a:lnSpc>
                <a:spcPct val="100000"/>
              </a:lnSpc>
              <a:spcBef>
                <a:spcPct val="0"/>
              </a:spcBef>
              <a:buClrTx/>
              <a:buSzTx/>
              <a:buFontTx/>
              <a:buNone/>
            </a:pPr>
            <a:r>
              <a:rPr lang="en-US" altLang="en-US" dirty="0">
                <a:solidFill>
                  <a:srgbClr val="40444A"/>
                </a:solidFill>
                <a:latin typeface="Trebuchet MS" pitchFamily="34" charset="0"/>
              </a:rPr>
              <a:t>International </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Organization </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for </a:t>
            </a:r>
          </a:p>
          <a:p>
            <a:pPr algn="l" eaLnBrk="0" hangingPunct="0">
              <a:lnSpc>
                <a:spcPct val="100000"/>
              </a:lnSpc>
              <a:spcBef>
                <a:spcPct val="0"/>
              </a:spcBef>
              <a:buClrTx/>
              <a:buSzTx/>
              <a:buFontTx/>
              <a:buNone/>
            </a:pPr>
            <a:r>
              <a:rPr lang="en-US" altLang="en-US" dirty="0">
                <a:solidFill>
                  <a:srgbClr val="40444A"/>
                </a:solidFill>
                <a:latin typeface="Trebuchet MS" pitchFamily="34" charset="0"/>
              </a:rPr>
              <a:t>Standardization</a:t>
            </a:r>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8372" y="1560767"/>
            <a:ext cx="1533331" cy="691329"/>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7986" y="3993497"/>
            <a:ext cx="1123154" cy="566070"/>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1795" y="5055364"/>
            <a:ext cx="787656" cy="787656"/>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35606" y="4950876"/>
            <a:ext cx="1991608" cy="477772"/>
          </a:xfrm>
          <a:prstGeom prst="rect">
            <a:avLst/>
          </a:prstGeom>
        </p:spPr>
      </p:pic>
      <p:pic>
        <p:nvPicPr>
          <p:cNvPr id="1026" name="Picture 2" descr="IEEE - Advancing Technology for Humani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5600" y="2608865"/>
            <a:ext cx="1024195" cy="5751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13"/>
          <a:stretch>
            <a:fillRect/>
          </a:stretch>
        </p:blipFill>
        <p:spPr>
          <a:xfrm>
            <a:off x="4854514" y="1488578"/>
            <a:ext cx="829433" cy="763518"/>
          </a:xfrm>
          <a:prstGeom prst="rect">
            <a:avLst/>
          </a:prstGeom>
        </p:spPr>
      </p:pic>
      <p:pic>
        <p:nvPicPr>
          <p:cNvPr id="36" name="Picture 35">
            <a:extLst>
              <a:ext uri="{FF2B5EF4-FFF2-40B4-BE49-F238E27FC236}">
                <a16:creationId xmlns:a16="http://schemas.microsoft.com/office/drawing/2014/main" id="{A9DF51E6-0261-485C-A124-D2F45A8B7B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5967" y="4218039"/>
            <a:ext cx="1163828" cy="445079"/>
          </a:xfrm>
          <a:prstGeom prst="rect">
            <a:avLst/>
          </a:prstGeom>
        </p:spPr>
      </p:pic>
    </p:spTree>
    <p:extLst>
      <p:ext uri="{BB962C8B-B14F-4D97-AF65-F5344CB8AC3E}">
        <p14:creationId xmlns:p14="http://schemas.microsoft.com/office/powerpoint/2010/main" val="71664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4701C8-C576-4124-A338-0F2DD557BAC3}"/>
              </a:ext>
            </a:extLst>
          </p:cNvPr>
          <p:cNvSpPr txBox="1"/>
          <p:nvPr/>
        </p:nvSpPr>
        <p:spPr>
          <a:xfrm>
            <a:off x="0" y="3655952"/>
            <a:ext cx="9144000" cy="2593018"/>
          </a:xfrm>
          <a:prstGeom prst="rect">
            <a:avLst/>
          </a:prstGeom>
          <a:solidFill>
            <a:schemeClr val="bg1">
              <a:lumMod val="95000"/>
            </a:schemeClr>
          </a:solidFill>
        </p:spPr>
        <p:txBody>
          <a:bodyPr wrap="square" rtlCol="0">
            <a:spAutoFit/>
          </a:bodyPr>
          <a:lstStyle/>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a:p>
            <a:pPr>
              <a:spcAft>
                <a:spcPts val="300"/>
              </a:spcAft>
            </a:pPr>
            <a:endParaRPr lang="en-US" sz="1400" dirty="0">
              <a:ea typeface="Roboto Light" panose="02000000000000000000" pitchFamily="2" charset="0"/>
            </a:endParaRPr>
          </a:p>
        </p:txBody>
      </p:sp>
      <p:sp>
        <p:nvSpPr>
          <p:cNvPr id="37890" name="Title 1">
            <a:extLst>
              <a:ext uri="{FF2B5EF4-FFF2-40B4-BE49-F238E27FC236}">
                <a16:creationId xmlns:a16="http://schemas.microsoft.com/office/drawing/2014/main" id="{182D3972-2B66-4461-BD95-48D623AE4EFD}"/>
              </a:ext>
            </a:extLst>
          </p:cNvPr>
          <p:cNvSpPr>
            <a:spLocks noGrp="1" noChangeArrowheads="1"/>
          </p:cNvSpPr>
          <p:nvPr>
            <p:ph type="title"/>
          </p:nvPr>
        </p:nvSpPr>
        <p:spPr>
          <a:xfrm>
            <a:off x="400936" y="276683"/>
            <a:ext cx="7661188" cy="536597"/>
          </a:xfrm>
        </p:spPr>
        <p:txBody>
          <a:bodyPr>
            <a:noAutofit/>
          </a:bodyPr>
          <a:lstStyle/>
          <a:p>
            <a:r>
              <a:rPr lang="en-US" altLang="en-US" dirty="0"/>
              <a:t>ANSI UASSC Timeline</a:t>
            </a:r>
          </a:p>
        </p:txBody>
      </p:sp>
      <p:sp>
        <p:nvSpPr>
          <p:cNvPr id="7" name="Slide Number Placeholder 5">
            <a:extLst>
              <a:ext uri="{FF2B5EF4-FFF2-40B4-BE49-F238E27FC236}">
                <a16:creationId xmlns:a16="http://schemas.microsoft.com/office/drawing/2014/main" id="{25A687E4-D21F-48FC-948E-3358BEC9596E}"/>
              </a:ext>
            </a:extLst>
          </p:cNvPr>
          <p:cNvSpPr>
            <a:spLocks noGrp="1"/>
          </p:cNvSpPr>
          <p:nvPr>
            <p:ph type="sldNum" sz="quarter" idx="4"/>
          </p:nvPr>
        </p:nvSpPr>
        <p:spPr/>
        <p:txBody>
          <a:bodyP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4</a:t>
            </a:fld>
            <a:endParaRPr lang="en-US" dirty="0"/>
          </a:p>
        </p:txBody>
      </p:sp>
      <p:pic>
        <p:nvPicPr>
          <p:cNvPr id="17" name="Picture 16">
            <a:extLst>
              <a:ext uri="{FF2B5EF4-FFF2-40B4-BE49-F238E27FC236}">
                <a16:creationId xmlns:a16="http://schemas.microsoft.com/office/drawing/2014/main" id="{800A9FC3-DF86-4A11-A157-9D54E9F714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31183" y="3906367"/>
            <a:ext cx="1703262" cy="2193042"/>
          </a:xfrm>
          <a:prstGeom prst="rect">
            <a:avLst/>
          </a:prstGeom>
        </p:spPr>
      </p:pic>
      <p:pic>
        <p:nvPicPr>
          <p:cNvPr id="18" name="Picture 17">
            <a:extLst>
              <a:ext uri="{FF2B5EF4-FFF2-40B4-BE49-F238E27FC236}">
                <a16:creationId xmlns:a16="http://schemas.microsoft.com/office/drawing/2014/main" id="{FB4B1DF2-F376-4CE8-B456-59E1792752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02367" y="3913206"/>
            <a:ext cx="1790812" cy="2182551"/>
          </a:xfrm>
          <a:prstGeom prst="rect">
            <a:avLst/>
          </a:prstGeom>
        </p:spPr>
      </p:pic>
      <p:pic>
        <p:nvPicPr>
          <p:cNvPr id="19" name="Picture 18">
            <a:extLst>
              <a:ext uri="{FF2B5EF4-FFF2-40B4-BE49-F238E27FC236}">
                <a16:creationId xmlns:a16="http://schemas.microsoft.com/office/drawing/2014/main" id="{D51A5EEA-585B-483D-BCE7-A0B01466A1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61101" y="3913206"/>
            <a:ext cx="1790812" cy="2182552"/>
          </a:xfrm>
          <a:prstGeom prst="rect">
            <a:avLst/>
          </a:prstGeom>
        </p:spPr>
      </p:pic>
      <p:sp>
        <p:nvSpPr>
          <p:cNvPr id="22" name="TextBox 21">
            <a:extLst>
              <a:ext uri="{FF2B5EF4-FFF2-40B4-BE49-F238E27FC236}">
                <a16:creationId xmlns:a16="http://schemas.microsoft.com/office/drawing/2014/main" id="{85EA90BE-16C2-4466-B7EA-EB5A276D0FB6}"/>
              </a:ext>
            </a:extLst>
          </p:cNvPr>
          <p:cNvSpPr txBox="1"/>
          <p:nvPr/>
        </p:nvSpPr>
        <p:spPr>
          <a:xfrm>
            <a:off x="2286000" y="3296272"/>
            <a:ext cx="4572000" cy="230832"/>
          </a:xfrm>
          <a:prstGeom prst="rect">
            <a:avLst/>
          </a:prstGeom>
          <a:noFill/>
        </p:spPr>
        <p:txBody>
          <a:bodyPr wrap="square">
            <a:spAutoFit/>
          </a:bodyPr>
          <a:lstStyle/>
          <a:p>
            <a:r>
              <a:rPr lang="en-US" sz="900" dirty="0">
                <a:solidFill>
                  <a:srgbClr val="000000"/>
                </a:solidFill>
                <a:latin typeface="Times New Roman" panose="02020603050405020304" pitchFamily="18" charset="0"/>
              </a:rPr>
              <a:t> </a:t>
            </a:r>
            <a:endParaRPr lang="en-US" sz="900" dirty="0"/>
          </a:p>
        </p:txBody>
      </p:sp>
      <p:graphicFrame>
        <p:nvGraphicFramePr>
          <p:cNvPr id="24" name="Diagram 23" descr="Placeholder Timeline&#10;">
            <a:extLst>
              <a:ext uri="{FF2B5EF4-FFF2-40B4-BE49-F238E27FC236}">
                <a16:creationId xmlns:a16="http://schemas.microsoft.com/office/drawing/2014/main" id="{078812B9-4986-4C91-836B-5E9BFB2BD536}"/>
              </a:ext>
            </a:extLst>
          </p:cNvPr>
          <p:cNvGraphicFramePr/>
          <p:nvPr>
            <p:extLst>
              <p:ext uri="{D42A27DB-BD31-4B8C-83A1-F6EECF244321}">
                <p14:modId xmlns:p14="http://schemas.microsoft.com/office/powerpoint/2010/main" val="187917444"/>
              </p:ext>
            </p:extLst>
          </p:nvPr>
        </p:nvGraphicFramePr>
        <p:xfrm>
          <a:off x="395431" y="813280"/>
          <a:ext cx="8429915" cy="30930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5355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9B5C1DB-D220-447B-AFF4-F97749545F15}"/>
              </a:ext>
            </a:extLst>
          </p:cNvPr>
          <p:cNvSpPr txBox="1"/>
          <p:nvPr/>
        </p:nvSpPr>
        <p:spPr>
          <a:xfrm>
            <a:off x="0" y="1"/>
            <a:ext cx="4489554" cy="307777"/>
          </a:xfrm>
          <a:prstGeom prst="rect">
            <a:avLst/>
          </a:prstGeom>
          <a:solidFill>
            <a:schemeClr val="bg1">
              <a:lumMod val="95000"/>
            </a:schemeClr>
          </a:solidFill>
        </p:spPr>
        <p:txBody>
          <a:bodyPr wrap="square" rtlCol="0">
            <a:spAutoFit/>
          </a:bodyPr>
          <a:lstStyle/>
          <a:p>
            <a:pPr>
              <a:spcAft>
                <a:spcPts val="300"/>
              </a:spcAft>
            </a:pPr>
            <a:endParaRPr lang="en-US" sz="1400" dirty="0">
              <a:ea typeface="Roboto Light" panose="02000000000000000000" pitchFamily="2" charset="0"/>
            </a:endParaRPr>
          </a:p>
        </p:txBody>
      </p:sp>
      <p:sp>
        <p:nvSpPr>
          <p:cNvPr id="2" name="Title 1">
            <a:extLst>
              <a:ext uri="{FF2B5EF4-FFF2-40B4-BE49-F238E27FC236}">
                <a16:creationId xmlns:a16="http://schemas.microsoft.com/office/drawing/2014/main" id="{BCB25473-BEFF-C3A6-F727-7EF5B172D444}"/>
              </a:ext>
            </a:extLst>
          </p:cNvPr>
          <p:cNvSpPr>
            <a:spLocks noGrp="1"/>
          </p:cNvSpPr>
          <p:nvPr>
            <p:ph type="title"/>
          </p:nvPr>
        </p:nvSpPr>
        <p:spPr>
          <a:xfrm>
            <a:off x="663141" y="4595366"/>
            <a:ext cx="3429000" cy="1401183"/>
          </a:xfrm>
        </p:spPr>
        <p:txBody>
          <a:bodyPr anchor="t">
            <a:normAutofit/>
          </a:bodyPr>
          <a:lstStyle/>
          <a:p>
            <a:pPr algn="ctr"/>
            <a:r>
              <a:rPr lang="en-US" altLang="en-US" sz="3200" dirty="0"/>
              <a:t>Roadmap v2.0</a:t>
            </a:r>
            <a:br>
              <a:rPr lang="en-US" altLang="en-US" sz="3200" dirty="0"/>
            </a:br>
            <a:r>
              <a:rPr lang="en-US" altLang="en-US" sz="3200" dirty="0"/>
              <a:t>(2020)</a:t>
            </a:r>
            <a:endParaRPr lang="en-US" sz="3200" dirty="0"/>
          </a:p>
        </p:txBody>
      </p:sp>
      <p:pic>
        <p:nvPicPr>
          <p:cNvPr id="7" name="Picture 6">
            <a:extLst>
              <a:ext uri="{FF2B5EF4-FFF2-40B4-BE49-F238E27FC236}">
                <a16:creationId xmlns:a16="http://schemas.microsoft.com/office/drawing/2014/main" id="{F6F781FC-140F-FACF-53A6-E3F4D5A98E16}"/>
              </a:ext>
            </a:extLst>
          </p:cNvPr>
          <p:cNvPicPr>
            <a:picLocks noChangeAspect="1"/>
          </p:cNvPicPr>
          <p:nvPr/>
        </p:nvPicPr>
        <p:blipFill rotWithShape="1">
          <a:blip r:embed="rId3">
            <a:extLst>
              <a:ext uri="{28A0092B-C50C-407E-A947-70E740481C1C}">
                <a14:useLocalDpi xmlns:a14="http://schemas.microsoft.com/office/drawing/2010/main" val="0"/>
              </a:ext>
            </a:extLst>
          </a:blip>
          <a:srcRect t="2871" b="2871"/>
          <a:stretch/>
        </p:blipFill>
        <p:spPr>
          <a:xfrm>
            <a:off x="798609" y="632805"/>
            <a:ext cx="3158065" cy="3853864"/>
          </a:xfrm>
          <a:prstGeom prst="rect">
            <a:avLst/>
          </a:prstGeom>
        </p:spPr>
      </p:pic>
      <p:sp>
        <p:nvSpPr>
          <p:cNvPr id="3" name="Content Placeholder 2">
            <a:extLst>
              <a:ext uri="{FF2B5EF4-FFF2-40B4-BE49-F238E27FC236}">
                <a16:creationId xmlns:a16="http://schemas.microsoft.com/office/drawing/2014/main" id="{F4B675DC-4957-2694-9A80-FF2792F43E2A}"/>
              </a:ext>
            </a:extLst>
          </p:cNvPr>
          <p:cNvSpPr>
            <a:spLocks noGrp="1"/>
          </p:cNvSpPr>
          <p:nvPr>
            <p:ph idx="1"/>
          </p:nvPr>
        </p:nvSpPr>
        <p:spPr>
          <a:xfrm>
            <a:off x="4572000" y="0"/>
            <a:ext cx="4489554" cy="6247653"/>
          </a:xfrm>
        </p:spPr>
        <p:txBody>
          <a:bodyPr vert="horz" lIns="45720" tIns="22860" rIns="45720" bIns="22860" rtlCol="0" anchor="ctr">
            <a:normAutofit/>
          </a:bodyPr>
          <a:lstStyle/>
          <a:p>
            <a:r>
              <a:rPr lang="en-US" sz="1800" b="1" dirty="0">
                <a:solidFill>
                  <a:schemeClr val="accent5"/>
                </a:solidFill>
                <a:latin typeface="Calibri Light"/>
                <a:ea typeface="Roboto Light"/>
                <a:cs typeface="Calibri Light"/>
              </a:rPr>
              <a:t>Mission:</a:t>
            </a:r>
            <a:r>
              <a:rPr lang="en-US" sz="1800" dirty="0">
                <a:solidFill>
                  <a:schemeClr val="accent5"/>
                </a:solidFill>
                <a:latin typeface="Calibri Light"/>
                <a:ea typeface="Roboto Light"/>
                <a:cs typeface="Calibri Light"/>
              </a:rPr>
              <a:t> </a:t>
            </a:r>
            <a:r>
              <a:rPr lang="en-US" sz="1800" dirty="0">
                <a:solidFill>
                  <a:srgbClr val="40444A"/>
                </a:solidFill>
              </a:rPr>
              <a:t>To </a:t>
            </a:r>
            <a:r>
              <a:rPr lang="en-US" sz="1800" b="1" dirty="0">
                <a:solidFill>
                  <a:srgbClr val="40444A"/>
                </a:solidFill>
              </a:rPr>
              <a:t>coordinate and accelerate the development of the standards</a:t>
            </a:r>
            <a:r>
              <a:rPr lang="en-US" sz="1800" dirty="0">
                <a:solidFill>
                  <a:srgbClr val="40444A"/>
                </a:solidFill>
              </a:rPr>
              <a:t> and conformity assessment programs needed to facilitate the safe integration of unmanned aircraft systems (UAS) into the national airspace system (NAS) of the United States, </a:t>
            </a:r>
            <a:r>
              <a:rPr lang="en-US" sz="1800" b="1" dirty="0">
                <a:solidFill>
                  <a:srgbClr val="40444A"/>
                </a:solidFill>
              </a:rPr>
              <a:t>with international coordination and adaptability</a:t>
            </a:r>
          </a:p>
          <a:p>
            <a:pPr>
              <a:lnSpc>
                <a:spcPct val="90000"/>
              </a:lnSpc>
            </a:pPr>
            <a:r>
              <a:rPr lang="en-US" sz="1800" b="1" dirty="0">
                <a:solidFill>
                  <a:schemeClr val="accent5"/>
                </a:solidFill>
                <a:latin typeface="Calibri Light"/>
                <a:ea typeface="Roboto Light"/>
                <a:cs typeface="Calibri Light"/>
              </a:rPr>
              <a:t>Technical Areas: </a:t>
            </a:r>
            <a:endParaRPr lang="en-US" sz="1800" dirty="0">
              <a:solidFill>
                <a:schemeClr val="accent5"/>
              </a:solidFill>
              <a:latin typeface="Calibri Light"/>
              <a:ea typeface="Roboto Light"/>
              <a:cs typeface="Calibri Light"/>
            </a:endParaRPr>
          </a:p>
          <a:p>
            <a:pPr marL="341313" lvl="1" indent="-120650">
              <a:lnSpc>
                <a:spcPct val="90000"/>
              </a:lnSpc>
              <a:buFont typeface="Calibri" panose="020F0502020204030204" pitchFamily="34" charset="0"/>
              <a:buChar char="‐"/>
            </a:pPr>
            <a:r>
              <a:rPr lang="en-US" sz="1600" b="1" dirty="0">
                <a:latin typeface="Calibri Light"/>
                <a:ea typeface="Roboto Light"/>
                <a:cs typeface="Calibri Light"/>
              </a:rPr>
              <a:t>Section 6:</a:t>
            </a:r>
            <a:r>
              <a:rPr lang="en-US" sz="1600" dirty="0">
                <a:latin typeface="Calibri Light"/>
                <a:ea typeface="Roboto Light"/>
                <a:cs typeface="Calibri Light"/>
              </a:rPr>
              <a:t> Airworthiness Standards </a:t>
            </a:r>
          </a:p>
          <a:p>
            <a:pPr marL="341313" lvl="1" indent="-120650">
              <a:lnSpc>
                <a:spcPct val="90000"/>
              </a:lnSpc>
              <a:buFont typeface="Calibri" panose="020F0502020204030204" pitchFamily="34" charset="0"/>
              <a:buChar char="‐"/>
            </a:pPr>
            <a:r>
              <a:rPr lang="en-US" sz="1600" b="1" dirty="0">
                <a:latin typeface="Calibri Light"/>
                <a:ea typeface="Roboto Light"/>
                <a:cs typeface="Calibri Light"/>
              </a:rPr>
              <a:t>Section 7:</a:t>
            </a:r>
            <a:r>
              <a:rPr lang="en-US" sz="1600" dirty="0">
                <a:latin typeface="Calibri Light"/>
                <a:ea typeface="Roboto Light"/>
                <a:cs typeface="Calibri Light"/>
              </a:rPr>
              <a:t> Flight Operations Standards: General Concerns and Personnel Training, Qualifications, and Certification Standards</a:t>
            </a:r>
          </a:p>
          <a:p>
            <a:pPr marL="341313" lvl="1" indent="-120650">
              <a:lnSpc>
                <a:spcPct val="90000"/>
              </a:lnSpc>
              <a:buFont typeface="Calibri" panose="020F0502020204030204" pitchFamily="34" charset="0"/>
              <a:buChar char="‐"/>
            </a:pPr>
            <a:r>
              <a:rPr lang="en-US" sz="1600" b="1" dirty="0">
                <a:latin typeface="Calibri Light"/>
                <a:ea typeface="Roboto Light"/>
                <a:cs typeface="Calibri Light"/>
              </a:rPr>
              <a:t>Section 8:</a:t>
            </a:r>
            <a:r>
              <a:rPr lang="en-US" sz="1600" dirty="0">
                <a:latin typeface="Calibri Light"/>
                <a:ea typeface="Roboto Light"/>
                <a:cs typeface="Calibri Light"/>
              </a:rPr>
              <a:t> Flight Operations Standards: Infrastructure Inspections, Environmental Applications, Commercial Services, and Workplace Safety</a:t>
            </a:r>
          </a:p>
          <a:p>
            <a:pPr marL="341313" lvl="1" indent="-120650">
              <a:lnSpc>
                <a:spcPct val="90000"/>
              </a:lnSpc>
              <a:buFont typeface="Calibri" panose="020F0502020204030204" pitchFamily="34" charset="0"/>
              <a:buChar char="‐"/>
            </a:pPr>
            <a:r>
              <a:rPr lang="en-US" sz="1600" b="1" dirty="0">
                <a:latin typeface="Calibri Light"/>
                <a:ea typeface="Roboto Light"/>
                <a:cs typeface="Calibri Light"/>
              </a:rPr>
              <a:t>Section 9:</a:t>
            </a:r>
            <a:r>
              <a:rPr lang="en-US" sz="1600" dirty="0">
                <a:latin typeface="Calibri Light"/>
                <a:ea typeface="Roboto Light"/>
                <a:cs typeface="Calibri Light"/>
              </a:rPr>
              <a:t> Flight Operations Standards: Public Safety</a:t>
            </a:r>
          </a:p>
          <a:p>
            <a:pPr>
              <a:lnSpc>
                <a:spcPct val="90000"/>
              </a:lnSpc>
            </a:pPr>
            <a:r>
              <a:rPr lang="en-US" sz="1800" b="1" dirty="0">
                <a:solidFill>
                  <a:schemeClr val="accent5"/>
                </a:solidFill>
                <a:latin typeface="Calibri Light"/>
                <a:ea typeface="Roboto Light"/>
                <a:cs typeface="Calibri Light"/>
              </a:rPr>
              <a:t>Total Gaps</a:t>
            </a:r>
            <a:r>
              <a:rPr lang="en-US" sz="1800" dirty="0">
                <a:solidFill>
                  <a:schemeClr val="accent5"/>
                </a:solidFill>
                <a:latin typeface="Calibri Light"/>
                <a:ea typeface="Roboto Light"/>
                <a:cs typeface="Calibri Light"/>
              </a:rPr>
              <a:t>: </a:t>
            </a:r>
            <a:r>
              <a:rPr lang="en-US" sz="1800" dirty="0">
                <a:latin typeface="Calibri Light"/>
                <a:ea typeface="Roboto Light"/>
                <a:cs typeface="Calibri Light"/>
              </a:rPr>
              <a:t>71 </a:t>
            </a:r>
          </a:p>
          <a:p>
            <a:pPr>
              <a:lnSpc>
                <a:spcPct val="90000"/>
              </a:lnSpc>
            </a:pPr>
            <a:r>
              <a:rPr lang="en-US" sz="1800" b="1" dirty="0">
                <a:solidFill>
                  <a:schemeClr val="accent5"/>
                </a:solidFill>
                <a:latin typeface="Calibri Light"/>
                <a:ea typeface="Roboto Light"/>
                <a:cs typeface="Calibri Light"/>
              </a:rPr>
              <a:t>Participation</a:t>
            </a:r>
            <a:r>
              <a:rPr lang="en-US" sz="1800" dirty="0">
                <a:solidFill>
                  <a:schemeClr val="accent5"/>
                </a:solidFill>
                <a:latin typeface="Calibri Light"/>
                <a:ea typeface="Roboto Light"/>
                <a:cs typeface="Calibri Light"/>
              </a:rPr>
              <a:t>: </a:t>
            </a:r>
            <a:r>
              <a:rPr lang="en-US" sz="1800" dirty="0">
                <a:latin typeface="Calibri Light"/>
                <a:ea typeface="Roboto Light"/>
                <a:cs typeface="Calibri Light"/>
              </a:rPr>
              <a:t>Approximately </a:t>
            </a:r>
            <a:r>
              <a:rPr lang="en-US" sz="1800" b="1" dirty="0">
                <a:latin typeface="Calibri Light"/>
                <a:ea typeface="Roboto Light"/>
                <a:cs typeface="Calibri Light"/>
              </a:rPr>
              <a:t>400</a:t>
            </a:r>
            <a:r>
              <a:rPr lang="en-US" sz="1800" dirty="0">
                <a:latin typeface="Calibri Light"/>
                <a:ea typeface="Roboto Light"/>
                <a:cs typeface="Calibri Light"/>
              </a:rPr>
              <a:t> individuals from </a:t>
            </a:r>
            <a:r>
              <a:rPr lang="en-US" sz="1800" b="1" dirty="0">
                <a:latin typeface="Calibri Light"/>
                <a:ea typeface="Roboto Light"/>
                <a:cs typeface="Calibri Light"/>
              </a:rPr>
              <a:t>250</a:t>
            </a:r>
            <a:r>
              <a:rPr lang="en-US" sz="1800" dirty="0">
                <a:latin typeface="Calibri Light"/>
                <a:ea typeface="Roboto Light"/>
                <a:cs typeface="Calibri Light"/>
              </a:rPr>
              <a:t> organizations</a:t>
            </a:r>
            <a:endParaRPr lang="en-US" sz="1800" dirty="0"/>
          </a:p>
        </p:txBody>
      </p:sp>
      <p:sp>
        <p:nvSpPr>
          <p:cNvPr id="5" name="Footer Placeholder 4">
            <a:extLst>
              <a:ext uri="{FF2B5EF4-FFF2-40B4-BE49-F238E27FC236}">
                <a16:creationId xmlns:a16="http://schemas.microsoft.com/office/drawing/2014/main" id="{1ED903FD-4A44-09DF-D155-970D46FE0203}"/>
              </a:ext>
            </a:extLst>
          </p:cNvPr>
          <p:cNvSpPr>
            <a:spLocks noGrp="1"/>
          </p:cNvSpPr>
          <p:nvPr>
            <p:ph type="ftr" sz="quarter" idx="3"/>
          </p:nvPr>
        </p:nvSpPr>
        <p:spPr>
          <a:xfrm>
            <a:off x="3028950" y="6356350"/>
            <a:ext cx="3086100" cy="365125"/>
          </a:xfrm>
        </p:spPr>
        <p:txBody>
          <a:bodyPr>
            <a:normAutofit/>
          </a:bodyPr>
          <a:lstStyle/>
          <a:p>
            <a:pPr>
              <a:spcAft>
                <a:spcPts val="300"/>
              </a:spcAft>
            </a:pPr>
            <a:r>
              <a:rPr lang="en-US"/>
              <a:t>ANSI EVSP Project Overview</a:t>
            </a:r>
          </a:p>
        </p:txBody>
      </p:sp>
      <p:sp>
        <p:nvSpPr>
          <p:cNvPr id="4" name="Slide Number Placeholder 3">
            <a:extLst>
              <a:ext uri="{FF2B5EF4-FFF2-40B4-BE49-F238E27FC236}">
                <a16:creationId xmlns:a16="http://schemas.microsoft.com/office/drawing/2014/main" id="{DD781AFD-D732-EE8C-1001-E84047E68F84}"/>
              </a:ext>
            </a:extLst>
          </p:cNvPr>
          <p:cNvSpPr>
            <a:spLocks noGrp="1"/>
          </p:cNvSpPr>
          <p:nvPr>
            <p:ph type="sldNum" sz="quarter" idx="4"/>
          </p:nvPr>
        </p:nvSpPr>
        <p:spPr>
          <a:xfrm>
            <a:off x="6457950" y="6356350"/>
            <a:ext cx="2057400" cy="365125"/>
          </a:xfrm>
        </p:spPr>
        <p:txBody>
          <a:bodyPr>
            <a:normAutofit/>
          </a:bodyPr>
          <a:lstStyle/>
          <a:p>
            <a:pPr>
              <a:spcAft>
                <a:spcPts val="300"/>
              </a:spcAft>
            </a:pPr>
            <a:fld id="{54A79FDF-0332-472F-850D-1D030698853D}" type="slidenum">
              <a:rPr lang="en-US" smtClean="0"/>
              <a:pPr>
                <a:spcAft>
                  <a:spcPts val="300"/>
                </a:spcAft>
              </a:pPr>
              <a:t>5</a:t>
            </a:fld>
            <a:endParaRPr lang="en-US"/>
          </a:p>
        </p:txBody>
      </p:sp>
    </p:spTree>
    <p:extLst>
      <p:ext uri="{BB962C8B-B14F-4D97-AF65-F5344CB8AC3E}">
        <p14:creationId xmlns:p14="http://schemas.microsoft.com/office/powerpoint/2010/main" val="173906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76" y="433268"/>
            <a:ext cx="7875920" cy="601526"/>
          </a:xfrm>
        </p:spPr>
        <p:txBody>
          <a:bodyPr>
            <a:normAutofit/>
          </a:bodyPr>
          <a:lstStyle/>
          <a:p>
            <a:r>
              <a:rPr lang="en-US" dirty="0"/>
              <a:t>Roadmap v2 Gaps Breakdown</a:t>
            </a:r>
          </a:p>
        </p:txBody>
      </p:sp>
      <p:sp>
        <p:nvSpPr>
          <p:cNvPr id="3" name="Footer Placeholder 2"/>
          <p:cNvSpPr>
            <a:spLocks noGrp="1"/>
          </p:cNvSpPr>
          <p:nvPr>
            <p:ph type="ftr" sz="quarter" idx="3"/>
          </p:nvPr>
        </p:nvSpPr>
        <p:spPr/>
        <p:txBody>
          <a:bodyPr/>
          <a:lstStyle/>
          <a:p>
            <a:r>
              <a:rPr lang="en-US"/>
              <a:t>ANSI UASSC Project Overview</a:t>
            </a:r>
            <a:endParaRPr lang="en-US" dirty="0"/>
          </a:p>
        </p:txBody>
      </p:sp>
      <p:sp>
        <p:nvSpPr>
          <p:cNvPr id="4" name="Slide Number Placeholder 3"/>
          <p:cNvSpPr>
            <a:spLocks noGrp="1"/>
          </p:cNvSpPr>
          <p:nvPr>
            <p:ph type="sldNum" sz="quarter" idx="4"/>
          </p:nvPr>
        </p:nvSpPr>
        <p:spPr/>
        <p:txBody>
          <a:bodyPr/>
          <a:lstStyle/>
          <a:p>
            <a:fld id="{54A79FDF-0332-472F-850D-1D030698853D}"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5280162"/>
              </p:ext>
            </p:extLst>
          </p:nvPr>
        </p:nvGraphicFramePr>
        <p:xfrm>
          <a:off x="530257" y="1296185"/>
          <a:ext cx="8096363" cy="4528532"/>
        </p:xfrm>
        <a:graphic>
          <a:graphicData uri="http://schemas.openxmlformats.org/drawingml/2006/table">
            <a:tbl>
              <a:tblPr firstRow="1" bandRow="1">
                <a:tableStyleId>{F5AB1C69-6EDB-4FF4-983F-18BD219EF322}</a:tableStyleId>
              </a:tblPr>
              <a:tblGrid>
                <a:gridCol w="3255958">
                  <a:extLst>
                    <a:ext uri="{9D8B030D-6E8A-4147-A177-3AD203B41FA5}">
                      <a16:colId xmlns:a16="http://schemas.microsoft.com/office/drawing/2014/main" val="4155745693"/>
                    </a:ext>
                  </a:extLst>
                </a:gridCol>
                <a:gridCol w="1371600">
                  <a:extLst>
                    <a:ext uri="{9D8B030D-6E8A-4147-A177-3AD203B41FA5}">
                      <a16:colId xmlns:a16="http://schemas.microsoft.com/office/drawing/2014/main" val="2187377723"/>
                    </a:ext>
                  </a:extLst>
                </a:gridCol>
                <a:gridCol w="1371600">
                  <a:extLst>
                    <a:ext uri="{9D8B030D-6E8A-4147-A177-3AD203B41FA5}">
                      <a16:colId xmlns:a16="http://schemas.microsoft.com/office/drawing/2014/main" val="2944094483"/>
                    </a:ext>
                  </a:extLst>
                </a:gridCol>
                <a:gridCol w="1371600">
                  <a:extLst>
                    <a:ext uri="{9D8B030D-6E8A-4147-A177-3AD203B41FA5}">
                      <a16:colId xmlns:a16="http://schemas.microsoft.com/office/drawing/2014/main" val="3872193745"/>
                    </a:ext>
                  </a:extLst>
                </a:gridCol>
                <a:gridCol w="725605">
                  <a:extLst>
                    <a:ext uri="{9D8B030D-6E8A-4147-A177-3AD203B41FA5}">
                      <a16:colId xmlns:a16="http://schemas.microsoft.com/office/drawing/2014/main" val="1518246675"/>
                    </a:ext>
                  </a:extLst>
                </a:gridCol>
              </a:tblGrid>
              <a:tr h="673160">
                <a:tc>
                  <a:txBody>
                    <a:bodyPr/>
                    <a:lstStyle/>
                    <a:p>
                      <a:pPr algn="r"/>
                      <a:r>
                        <a:rPr lang="en-US" sz="1800" b="1" dirty="0">
                          <a:solidFill>
                            <a:schemeClr val="tx1"/>
                          </a:solidFill>
                          <a:effectLst/>
                        </a:rPr>
                        <a:t>Priority</a:t>
                      </a:r>
                    </a:p>
                    <a:p>
                      <a:pPr algn="l"/>
                      <a:r>
                        <a:rPr lang="en-US" sz="1800" b="1" dirty="0">
                          <a:solidFill>
                            <a:schemeClr val="tx1"/>
                          </a:solidFill>
                          <a:effectLst/>
                        </a:rPr>
                        <a:t>Chapter</a:t>
                      </a:r>
                    </a:p>
                  </a:txBody>
                  <a:tcPr/>
                </a:tc>
                <a:tc>
                  <a:txBody>
                    <a:bodyPr/>
                    <a:lstStyle/>
                    <a:p>
                      <a:pPr algn="ctr"/>
                      <a:r>
                        <a:rPr lang="en-US" sz="1600" b="1" dirty="0">
                          <a:solidFill>
                            <a:schemeClr val="tx1"/>
                          </a:solidFill>
                          <a:effectLst/>
                        </a:rPr>
                        <a:t>High</a:t>
                      </a:r>
                    </a:p>
                    <a:p>
                      <a:pPr algn="ctr"/>
                      <a:r>
                        <a:rPr lang="en-US" sz="1600" b="1" dirty="0">
                          <a:solidFill>
                            <a:schemeClr val="tx1"/>
                          </a:solidFill>
                          <a:effectLst/>
                        </a:rPr>
                        <a:t>(0-2</a:t>
                      </a:r>
                      <a:r>
                        <a:rPr lang="en-US" sz="1600" b="1" baseline="0" dirty="0">
                          <a:solidFill>
                            <a:schemeClr val="tx1"/>
                          </a:solidFill>
                          <a:effectLst/>
                        </a:rPr>
                        <a:t> years)</a:t>
                      </a:r>
                      <a:endParaRPr lang="en-US" sz="1600" b="1" dirty="0">
                        <a:solidFill>
                          <a:schemeClr val="tx1"/>
                        </a:solidFill>
                        <a:effectLst/>
                      </a:endParaRPr>
                    </a:p>
                  </a:txBody>
                  <a:tcPr anchor="ctr"/>
                </a:tc>
                <a:tc>
                  <a:txBody>
                    <a:bodyPr/>
                    <a:lstStyle/>
                    <a:p>
                      <a:pPr algn="ctr"/>
                      <a:r>
                        <a:rPr lang="en-US" sz="1600" b="1" dirty="0">
                          <a:solidFill>
                            <a:schemeClr val="tx1"/>
                          </a:solidFill>
                          <a:effectLst/>
                        </a:rPr>
                        <a:t>Medium </a:t>
                      </a:r>
                      <a:br>
                        <a:rPr lang="en-US" sz="1600" b="1" dirty="0">
                          <a:solidFill>
                            <a:srgbClr val="000000"/>
                          </a:solidFill>
                          <a:effectLst/>
                        </a:rPr>
                      </a:br>
                      <a:r>
                        <a:rPr lang="en-US" sz="1600" b="1" dirty="0">
                          <a:solidFill>
                            <a:schemeClr val="tx1"/>
                          </a:solidFill>
                          <a:effectLst/>
                        </a:rPr>
                        <a:t>(2-5 years)</a:t>
                      </a:r>
                    </a:p>
                  </a:txBody>
                  <a:tcPr anchor="ctr"/>
                </a:tc>
                <a:tc>
                  <a:txBody>
                    <a:bodyPr/>
                    <a:lstStyle/>
                    <a:p>
                      <a:pPr algn="ctr"/>
                      <a:r>
                        <a:rPr lang="en-US" sz="1600" b="1" dirty="0">
                          <a:solidFill>
                            <a:schemeClr val="tx1"/>
                          </a:solidFill>
                          <a:effectLst/>
                        </a:rPr>
                        <a:t>Low</a:t>
                      </a:r>
                      <a:br>
                        <a:rPr lang="en-US" sz="1600" b="1" dirty="0">
                          <a:solidFill>
                            <a:srgbClr val="000000"/>
                          </a:solidFill>
                          <a:effectLst/>
                        </a:rPr>
                      </a:br>
                      <a:r>
                        <a:rPr lang="en-US" sz="1600" b="1" dirty="0">
                          <a:solidFill>
                            <a:schemeClr val="tx1"/>
                          </a:solidFill>
                          <a:effectLst/>
                        </a:rPr>
                        <a:t>(5+ years)</a:t>
                      </a:r>
                    </a:p>
                  </a:txBody>
                  <a:tcPr anchor="ctr"/>
                </a:tc>
                <a:tc>
                  <a:txBody>
                    <a:bodyPr/>
                    <a:lstStyle/>
                    <a:p>
                      <a:pPr algn="ctr"/>
                      <a:r>
                        <a:rPr lang="en-US" sz="1600" b="1" dirty="0">
                          <a:solidFill>
                            <a:schemeClr val="tx1"/>
                          </a:solidFill>
                          <a:effectLst/>
                        </a:rPr>
                        <a:t>Total</a:t>
                      </a:r>
                    </a:p>
                  </a:txBody>
                  <a:tcPr anchor="ctr"/>
                </a:tc>
                <a:extLst>
                  <a:ext uri="{0D108BD9-81ED-4DB2-BD59-A6C34878D82A}">
                    <a16:rowId xmlns:a16="http://schemas.microsoft.com/office/drawing/2014/main" val="45109125"/>
                  </a:ext>
                </a:extLst>
              </a:tr>
              <a:tr h="550767">
                <a:tc>
                  <a:txBody>
                    <a:bodyPr/>
                    <a:lstStyle/>
                    <a:p>
                      <a:pPr algn="l"/>
                      <a:r>
                        <a:rPr lang="en-US" sz="1800" b="0" dirty="0">
                          <a:solidFill>
                            <a:schemeClr val="tx1"/>
                          </a:solidFill>
                          <a:effectLst/>
                        </a:rPr>
                        <a:t>Airworthiness (Chap.6)</a:t>
                      </a:r>
                    </a:p>
                  </a:txBody>
                  <a:tcPr anchor="ctr"/>
                </a:tc>
                <a:tc>
                  <a:txBody>
                    <a:bodyPr/>
                    <a:lstStyle/>
                    <a:p>
                      <a:pPr algn="ctr"/>
                      <a:r>
                        <a:rPr lang="en-US" sz="1800" b="0" dirty="0">
                          <a:solidFill>
                            <a:schemeClr val="tx1"/>
                          </a:solidFill>
                          <a:effectLst/>
                        </a:rPr>
                        <a:t>17</a:t>
                      </a:r>
                    </a:p>
                  </a:txBody>
                  <a:tcPr anchor="ctr"/>
                </a:tc>
                <a:tc>
                  <a:txBody>
                    <a:bodyPr/>
                    <a:lstStyle/>
                    <a:p>
                      <a:pPr algn="ctr"/>
                      <a:r>
                        <a:rPr lang="en-US" sz="1800" b="0" dirty="0">
                          <a:solidFill>
                            <a:schemeClr val="tx1"/>
                          </a:solidFill>
                          <a:effectLst/>
                        </a:rPr>
                        <a:t>2</a:t>
                      </a:r>
                    </a:p>
                  </a:txBody>
                  <a:tcPr anchor="ctr"/>
                </a:tc>
                <a:tc>
                  <a:txBody>
                    <a:bodyPr/>
                    <a:lstStyle/>
                    <a:p>
                      <a:pPr algn="ctr"/>
                      <a:r>
                        <a:rPr lang="en-US" sz="1800" b="0" dirty="0">
                          <a:solidFill>
                            <a:schemeClr val="tx1"/>
                          </a:solidFill>
                          <a:effectLst/>
                        </a:rPr>
                        <a:t>0</a:t>
                      </a:r>
                    </a:p>
                  </a:txBody>
                  <a:tcPr anchor="ctr"/>
                </a:tc>
                <a:tc>
                  <a:txBody>
                    <a:bodyPr/>
                    <a:lstStyle/>
                    <a:p>
                      <a:pPr algn="ctr"/>
                      <a:r>
                        <a:rPr lang="en-US" sz="1800" b="0" dirty="0">
                          <a:solidFill>
                            <a:schemeClr val="tx1"/>
                          </a:solidFill>
                          <a:effectLst/>
                        </a:rPr>
                        <a:t>19</a:t>
                      </a:r>
                    </a:p>
                  </a:txBody>
                  <a:tcPr anchor="ctr"/>
                </a:tc>
                <a:extLst>
                  <a:ext uri="{0D108BD9-81ED-4DB2-BD59-A6C34878D82A}">
                    <a16:rowId xmlns:a16="http://schemas.microsoft.com/office/drawing/2014/main" val="2477905684"/>
                  </a:ext>
                </a:extLst>
              </a:tr>
              <a:tr h="550767">
                <a:tc>
                  <a:txBody>
                    <a:bodyPr/>
                    <a:lstStyle/>
                    <a:p>
                      <a:pPr algn="l"/>
                      <a:r>
                        <a:rPr lang="en-US" sz="1800" b="0" dirty="0">
                          <a:solidFill>
                            <a:schemeClr val="tx1"/>
                          </a:solidFill>
                          <a:effectLst/>
                        </a:rPr>
                        <a:t>Flight Operations (Chap.7)</a:t>
                      </a:r>
                    </a:p>
                  </a:txBody>
                  <a:tcPr anchor="ctr"/>
                </a:tc>
                <a:tc>
                  <a:txBody>
                    <a:bodyPr/>
                    <a:lstStyle/>
                    <a:p>
                      <a:pPr algn="ctr"/>
                      <a:r>
                        <a:rPr lang="en-US" sz="1800" b="0" dirty="0">
                          <a:solidFill>
                            <a:schemeClr val="tx1"/>
                          </a:solidFill>
                          <a:effectLst/>
                        </a:rPr>
                        <a:t>10</a:t>
                      </a:r>
                    </a:p>
                  </a:txBody>
                  <a:tcPr anchor="ctr"/>
                </a:tc>
                <a:tc>
                  <a:txBody>
                    <a:bodyPr/>
                    <a:lstStyle/>
                    <a:p>
                      <a:pPr algn="ctr"/>
                      <a:r>
                        <a:rPr lang="en-US" sz="1800" b="0" dirty="0">
                          <a:solidFill>
                            <a:schemeClr val="tx1"/>
                          </a:solidFill>
                          <a:effectLst/>
                        </a:rPr>
                        <a:t>3</a:t>
                      </a:r>
                    </a:p>
                  </a:txBody>
                  <a:tcPr anchor="ctr"/>
                </a:tc>
                <a:tc>
                  <a:txBody>
                    <a:bodyPr/>
                    <a:lstStyle/>
                    <a:p>
                      <a:pPr algn="ctr"/>
                      <a:r>
                        <a:rPr lang="en-US" sz="1800" b="0" dirty="0">
                          <a:solidFill>
                            <a:schemeClr val="tx1"/>
                          </a:solidFill>
                          <a:effectLst/>
                        </a:rPr>
                        <a:t>0</a:t>
                      </a:r>
                    </a:p>
                  </a:txBody>
                  <a:tcPr anchor="ctr"/>
                </a:tc>
                <a:tc>
                  <a:txBody>
                    <a:bodyPr/>
                    <a:lstStyle/>
                    <a:p>
                      <a:pPr algn="ctr"/>
                      <a:r>
                        <a:rPr lang="en-US" sz="1800" b="0" dirty="0">
                          <a:solidFill>
                            <a:schemeClr val="tx1"/>
                          </a:solidFill>
                          <a:effectLst/>
                        </a:rPr>
                        <a:t>13</a:t>
                      </a:r>
                    </a:p>
                  </a:txBody>
                  <a:tcPr anchor="ctr"/>
                </a:tc>
                <a:extLst>
                  <a:ext uri="{0D108BD9-81ED-4DB2-BD59-A6C34878D82A}">
                    <a16:rowId xmlns:a16="http://schemas.microsoft.com/office/drawing/2014/main" val="3766530344"/>
                  </a:ext>
                </a:extLst>
              </a:tr>
              <a:tr h="917947">
                <a:tc>
                  <a:txBody>
                    <a:bodyPr/>
                    <a:lstStyle/>
                    <a:p>
                      <a:pPr algn="l"/>
                      <a:r>
                        <a:rPr lang="en-US" sz="1800" b="0" dirty="0">
                          <a:solidFill>
                            <a:schemeClr val="tx1"/>
                          </a:solidFill>
                          <a:effectLst/>
                        </a:rPr>
                        <a:t>Infrastructure Inspections /</a:t>
                      </a:r>
                    </a:p>
                    <a:p>
                      <a:pPr algn="l"/>
                      <a:r>
                        <a:rPr lang="en-US" sz="1800" b="0" dirty="0">
                          <a:solidFill>
                            <a:schemeClr val="tx1"/>
                          </a:solidFill>
                          <a:effectLst/>
                        </a:rPr>
                        <a:t>Commercial Services (Chap.8)</a:t>
                      </a:r>
                    </a:p>
                  </a:txBody>
                  <a:tcPr anchor="ctr"/>
                </a:tc>
                <a:tc>
                  <a:txBody>
                    <a:bodyPr/>
                    <a:lstStyle/>
                    <a:p>
                      <a:pPr algn="ctr"/>
                      <a:r>
                        <a:rPr lang="en-US" sz="1800" b="0" dirty="0">
                          <a:solidFill>
                            <a:schemeClr val="tx1"/>
                          </a:solidFill>
                          <a:effectLst/>
                        </a:rPr>
                        <a:t>9</a:t>
                      </a:r>
                    </a:p>
                  </a:txBody>
                  <a:tcPr anchor="ctr"/>
                </a:tc>
                <a:tc>
                  <a:txBody>
                    <a:bodyPr/>
                    <a:lstStyle/>
                    <a:p>
                      <a:pPr algn="ctr"/>
                      <a:r>
                        <a:rPr lang="en-US" sz="1800" b="0" dirty="0">
                          <a:solidFill>
                            <a:schemeClr val="tx1"/>
                          </a:solidFill>
                          <a:effectLst/>
                        </a:rPr>
                        <a:t>9</a:t>
                      </a:r>
                    </a:p>
                  </a:txBody>
                  <a:tcPr anchor="ctr"/>
                </a:tc>
                <a:tc>
                  <a:txBody>
                    <a:bodyPr/>
                    <a:lstStyle/>
                    <a:p>
                      <a:pPr algn="ctr"/>
                      <a:r>
                        <a:rPr lang="en-US" sz="1800" b="0" dirty="0">
                          <a:solidFill>
                            <a:schemeClr val="tx1"/>
                          </a:solidFill>
                          <a:effectLst/>
                        </a:rPr>
                        <a:t>2</a:t>
                      </a:r>
                    </a:p>
                  </a:txBody>
                  <a:tcPr anchor="ctr"/>
                </a:tc>
                <a:tc>
                  <a:txBody>
                    <a:bodyPr/>
                    <a:lstStyle/>
                    <a:p>
                      <a:pPr algn="ctr"/>
                      <a:r>
                        <a:rPr lang="en-US" sz="1800" b="0" dirty="0">
                          <a:solidFill>
                            <a:schemeClr val="tx1"/>
                          </a:solidFill>
                          <a:effectLst/>
                        </a:rPr>
                        <a:t>20</a:t>
                      </a:r>
                    </a:p>
                  </a:txBody>
                  <a:tcPr anchor="ctr"/>
                </a:tc>
                <a:extLst>
                  <a:ext uri="{0D108BD9-81ED-4DB2-BD59-A6C34878D82A}">
                    <a16:rowId xmlns:a16="http://schemas.microsoft.com/office/drawing/2014/main" val="3878248591"/>
                  </a:ext>
                </a:extLst>
              </a:tr>
              <a:tr h="734357">
                <a:tc>
                  <a:txBody>
                    <a:bodyPr/>
                    <a:lstStyle/>
                    <a:p>
                      <a:pPr algn="l"/>
                      <a:r>
                        <a:rPr lang="en-US" sz="1800" b="0" dirty="0">
                          <a:solidFill>
                            <a:schemeClr val="tx1"/>
                          </a:solidFill>
                          <a:effectLst/>
                        </a:rPr>
                        <a:t>Public Safety Operations (Chap.9)</a:t>
                      </a:r>
                    </a:p>
                  </a:txBody>
                  <a:tcPr anchor="ctr"/>
                </a:tc>
                <a:tc>
                  <a:txBody>
                    <a:bodyPr/>
                    <a:lstStyle/>
                    <a:p>
                      <a:pPr algn="ctr"/>
                      <a:r>
                        <a:rPr lang="en-US" sz="1800" b="0" dirty="0">
                          <a:solidFill>
                            <a:schemeClr val="tx1"/>
                          </a:solidFill>
                          <a:effectLst/>
                        </a:rPr>
                        <a:t>5</a:t>
                      </a:r>
                    </a:p>
                  </a:txBody>
                  <a:tcPr anchor="ctr"/>
                </a:tc>
                <a:tc>
                  <a:txBody>
                    <a:bodyPr/>
                    <a:lstStyle/>
                    <a:p>
                      <a:pPr algn="ctr"/>
                      <a:r>
                        <a:rPr lang="en-US" sz="1800" b="0" dirty="0">
                          <a:solidFill>
                            <a:schemeClr val="tx1"/>
                          </a:solidFill>
                          <a:effectLst/>
                        </a:rPr>
                        <a:t>6</a:t>
                      </a:r>
                    </a:p>
                  </a:txBody>
                  <a:tcPr anchor="ctr"/>
                </a:tc>
                <a:tc>
                  <a:txBody>
                    <a:bodyPr/>
                    <a:lstStyle/>
                    <a:p>
                      <a:pPr algn="ctr"/>
                      <a:r>
                        <a:rPr lang="en-US" sz="1800" b="0" dirty="0">
                          <a:solidFill>
                            <a:schemeClr val="tx1"/>
                          </a:solidFill>
                          <a:effectLst/>
                        </a:rPr>
                        <a:t>1</a:t>
                      </a:r>
                    </a:p>
                  </a:txBody>
                  <a:tcPr anchor="ctr"/>
                </a:tc>
                <a:tc>
                  <a:txBody>
                    <a:bodyPr/>
                    <a:lstStyle/>
                    <a:p>
                      <a:pPr algn="ctr"/>
                      <a:r>
                        <a:rPr lang="en-US" sz="1800" b="0" dirty="0">
                          <a:solidFill>
                            <a:schemeClr val="tx1"/>
                          </a:solidFill>
                          <a:effectLst/>
                        </a:rPr>
                        <a:t>12</a:t>
                      </a:r>
                    </a:p>
                  </a:txBody>
                  <a:tcPr anchor="ctr"/>
                </a:tc>
                <a:extLst>
                  <a:ext uri="{0D108BD9-81ED-4DB2-BD59-A6C34878D82A}">
                    <a16:rowId xmlns:a16="http://schemas.microsoft.com/office/drawing/2014/main" val="913553248"/>
                  </a:ext>
                </a:extLst>
              </a:tr>
              <a:tr h="734357">
                <a:tc>
                  <a:txBody>
                    <a:bodyPr/>
                    <a:lstStyle/>
                    <a:p>
                      <a:pPr marL="0" marR="0" indent="0" algn="l" defTabSz="616133"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Personnel Qualifications (Chap.10)</a:t>
                      </a:r>
                    </a:p>
                  </a:txBody>
                  <a:tcPr anchor="ctr"/>
                </a:tc>
                <a:tc>
                  <a:txBody>
                    <a:bodyPr/>
                    <a:lstStyle/>
                    <a:p>
                      <a:pPr algn="ctr"/>
                      <a:r>
                        <a:rPr lang="en-US" sz="1800" b="0" dirty="0">
                          <a:solidFill>
                            <a:schemeClr val="tx1"/>
                          </a:solidFill>
                          <a:effectLst/>
                        </a:rPr>
                        <a:t>6</a:t>
                      </a:r>
                    </a:p>
                  </a:txBody>
                  <a:tcPr anchor="ctr"/>
                </a:tc>
                <a:tc>
                  <a:txBody>
                    <a:bodyPr/>
                    <a:lstStyle/>
                    <a:p>
                      <a:pPr algn="ctr"/>
                      <a:r>
                        <a:rPr lang="en-US" sz="1800" b="0" dirty="0">
                          <a:solidFill>
                            <a:schemeClr val="tx1"/>
                          </a:solidFill>
                          <a:effectLst/>
                        </a:rPr>
                        <a:t>1</a:t>
                      </a:r>
                    </a:p>
                  </a:txBody>
                  <a:tcPr anchor="ctr"/>
                </a:tc>
                <a:tc>
                  <a:txBody>
                    <a:bodyPr/>
                    <a:lstStyle/>
                    <a:p>
                      <a:pPr algn="ctr"/>
                      <a:r>
                        <a:rPr lang="en-US" sz="1800" b="0" dirty="0">
                          <a:solidFill>
                            <a:schemeClr val="tx1"/>
                          </a:solidFill>
                          <a:effectLst/>
                        </a:rPr>
                        <a:t>0</a:t>
                      </a:r>
                    </a:p>
                  </a:txBody>
                  <a:tcPr anchor="ctr"/>
                </a:tc>
                <a:tc>
                  <a:txBody>
                    <a:bodyPr/>
                    <a:lstStyle/>
                    <a:p>
                      <a:pPr algn="ctr"/>
                      <a:r>
                        <a:rPr lang="en-US" sz="1800" b="0" dirty="0">
                          <a:solidFill>
                            <a:schemeClr val="tx1"/>
                          </a:solidFill>
                          <a:effectLst/>
                        </a:rPr>
                        <a:t>7</a:t>
                      </a:r>
                    </a:p>
                  </a:txBody>
                  <a:tcPr anchor="ctr"/>
                </a:tc>
                <a:extLst>
                  <a:ext uri="{0D108BD9-81ED-4DB2-BD59-A6C34878D82A}">
                    <a16:rowId xmlns:a16="http://schemas.microsoft.com/office/drawing/2014/main" val="1581222152"/>
                  </a:ext>
                </a:extLst>
              </a:tr>
              <a:tr h="367177">
                <a:tc>
                  <a:txBody>
                    <a:bodyPr/>
                    <a:lstStyle/>
                    <a:p>
                      <a:pPr marL="0" marR="0" indent="0" algn="l" defTabSz="616133"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rPr>
                        <a:t>Total</a:t>
                      </a:r>
                      <a:endParaRPr lang="en-US" sz="1600" b="1" kern="1200" dirty="0">
                        <a:solidFill>
                          <a:schemeClr val="tx1"/>
                        </a:solidFill>
                        <a:effectLst/>
                        <a:latin typeface="+mn-lt"/>
                        <a:ea typeface="+mn-ea"/>
                        <a:cs typeface="+mn-cs"/>
                      </a:endParaRPr>
                    </a:p>
                  </a:txBody>
                  <a:tcPr/>
                </a:tc>
                <a:tc>
                  <a:txBody>
                    <a:bodyPr/>
                    <a:lstStyle/>
                    <a:p>
                      <a:pPr algn="ctr"/>
                      <a:r>
                        <a:rPr lang="en-US" sz="1600" b="1" dirty="0">
                          <a:solidFill>
                            <a:schemeClr val="tx1"/>
                          </a:solidFill>
                          <a:effectLst/>
                        </a:rPr>
                        <a:t>47</a:t>
                      </a:r>
                    </a:p>
                  </a:txBody>
                  <a:tcPr anchor="ctr"/>
                </a:tc>
                <a:tc>
                  <a:txBody>
                    <a:bodyPr/>
                    <a:lstStyle/>
                    <a:p>
                      <a:pPr algn="ctr"/>
                      <a:r>
                        <a:rPr lang="en-US" sz="1600" b="1" dirty="0">
                          <a:solidFill>
                            <a:schemeClr val="tx1"/>
                          </a:solidFill>
                          <a:effectLst/>
                        </a:rPr>
                        <a:t>21</a:t>
                      </a:r>
                    </a:p>
                  </a:txBody>
                  <a:tcPr anchor="ctr"/>
                </a:tc>
                <a:tc>
                  <a:txBody>
                    <a:bodyPr/>
                    <a:lstStyle/>
                    <a:p>
                      <a:pPr algn="ctr"/>
                      <a:r>
                        <a:rPr lang="en-US" sz="1600" b="1" dirty="0">
                          <a:solidFill>
                            <a:schemeClr val="tx1"/>
                          </a:solidFill>
                          <a:effectLst/>
                        </a:rPr>
                        <a:t>3</a:t>
                      </a:r>
                    </a:p>
                  </a:txBody>
                  <a:tcPr anchor="ctr"/>
                </a:tc>
                <a:tc>
                  <a:txBody>
                    <a:bodyPr/>
                    <a:lstStyle/>
                    <a:p>
                      <a:pPr algn="ctr"/>
                      <a:r>
                        <a:rPr lang="en-US" sz="1600" b="1" dirty="0">
                          <a:solidFill>
                            <a:schemeClr val="tx1"/>
                          </a:solidFill>
                          <a:effectLst/>
                        </a:rPr>
                        <a:t>71</a:t>
                      </a:r>
                    </a:p>
                  </a:txBody>
                  <a:tcPr anchor="ctr"/>
                </a:tc>
                <a:extLst>
                  <a:ext uri="{0D108BD9-81ED-4DB2-BD59-A6C34878D82A}">
                    <a16:rowId xmlns:a16="http://schemas.microsoft.com/office/drawing/2014/main" val="863000206"/>
                  </a:ext>
                </a:extLst>
              </a:tr>
            </a:tbl>
          </a:graphicData>
        </a:graphic>
      </p:graphicFrame>
      <p:cxnSp>
        <p:nvCxnSpPr>
          <p:cNvPr id="7" name="Straight Connector 6"/>
          <p:cNvCxnSpPr>
            <a:cxnSpLocks/>
          </p:cNvCxnSpPr>
          <p:nvPr/>
        </p:nvCxnSpPr>
        <p:spPr>
          <a:xfrm>
            <a:off x="682052" y="1454046"/>
            <a:ext cx="2897491" cy="35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3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76" y="431757"/>
            <a:ext cx="8027727" cy="601526"/>
          </a:xfrm>
        </p:spPr>
        <p:txBody>
          <a:bodyPr>
            <a:normAutofit/>
          </a:bodyPr>
          <a:lstStyle/>
          <a:p>
            <a:r>
              <a:rPr lang="en-US" dirty="0"/>
              <a:t>v2 High Priority Gaps Breakdown</a:t>
            </a:r>
          </a:p>
        </p:txBody>
      </p:sp>
      <p:sp>
        <p:nvSpPr>
          <p:cNvPr id="3" name="Footer Placeholder 2"/>
          <p:cNvSpPr>
            <a:spLocks noGrp="1"/>
          </p:cNvSpPr>
          <p:nvPr>
            <p:ph type="ftr" sz="quarter" idx="3"/>
          </p:nvPr>
        </p:nvSpPr>
        <p:spPr/>
        <p:txBody>
          <a:bodyPr/>
          <a:lstStyle/>
          <a:p>
            <a:r>
              <a:rPr lang="en-US"/>
              <a:t>ANSI UASSC Project Overview</a:t>
            </a:r>
            <a:endParaRPr lang="en-US" dirty="0"/>
          </a:p>
        </p:txBody>
      </p:sp>
      <p:sp>
        <p:nvSpPr>
          <p:cNvPr id="4" name="Slide Number Placeholder 3"/>
          <p:cNvSpPr>
            <a:spLocks noGrp="1"/>
          </p:cNvSpPr>
          <p:nvPr>
            <p:ph type="sldNum" sz="quarter" idx="4"/>
          </p:nvPr>
        </p:nvSpPr>
        <p:spPr/>
        <p:txBody>
          <a:bodyPr/>
          <a:lstStyle/>
          <a:p>
            <a:fld id="{54A79FDF-0332-472F-850D-1D030698853D}"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91273478"/>
              </p:ext>
            </p:extLst>
          </p:nvPr>
        </p:nvGraphicFramePr>
        <p:xfrm>
          <a:off x="530257" y="1296185"/>
          <a:ext cx="8287739" cy="4528532"/>
        </p:xfrm>
        <a:graphic>
          <a:graphicData uri="http://schemas.openxmlformats.org/drawingml/2006/table">
            <a:tbl>
              <a:tblPr firstRow="1" bandRow="1">
                <a:tableStyleId>{F5AB1C69-6EDB-4FF4-983F-18BD219EF322}</a:tableStyleId>
              </a:tblPr>
              <a:tblGrid>
                <a:gridCol w="3332920">
                  <a:extLst>
                    <a:ext uri="{9D8B030D-6E8A-4147-A177-3AD203B41FA5}">
                      <a16:colId xmlns:a16="http://schemas.microsoft.com/office/drawing/2014/main" val="4155745693"/>
                    </a:ext>
                  </a:extLst>
                </a:gridCol>
                <a:gridCol w="1130242">
                  <a:extLst>
                    <a:ext uri="{9D8B030D-6E8A-4147-A177-3AD203B41FA5}">
                      <a16:colId xmlns:a16="http://schemas.microsoft.com/office/drawing/2014/main" val="2187377723"/>
                    </a:ext>
                  </a:extLst>
                </a:gridCol>
                <a:gridCol w="1375576">
                  <a:extLst>
                    <a:ext uri="{9D8B030D-6E8A-4147-A177-3AD203B41FA5}">
                      <a16:colId xmlns:a16="http://schemas.microsoft.com/office/drawing/2014/main" val="2944094483"/>
                    </a:ext>
                  </a:extLst>
                </a:gridCol>
                <a:gridCol w="1049572">
                  <a:extLst>
                    <a:ext uri="{9D8B030D-6E8A-4147-A177-3AD203B41FA5}">
                      <a16:colId xmlns:a16="http://schemas.microsoft.com/office/drawing/2014/main" val="3872193745"/>
                    </a:ext>
                  </a:extLst>
                </a:gridCol>
                <a:gridCol w="1399429">
                  <a:extLst>
                    <a:ext uri="{9D8B030D-6E8A-4147-A177-3AD203B41FA5}">
                      <a16:colId xmlns:a16="http://schemas.microsoft.com/office/drawing/2014/main" val="1518246675"/>
                    </a:ext>
                  </a:extLst>
                </a:gridCol>
              </a:tblGrid>
              <a:tr h="673160">
                <a:tc>
                  <a:txBody>
                    <a:bodyPr/>
                    <a:lstStyle/>
                    <a:p>
                      <a:pPr algn="r"/>
                      <a:r>
                        <a:rPr lang="en-US" sz="1800" b="1" dirty="0">
                          <a:solidFill>
                            <a:schemeClr val="tx1"/>
                          </a:solidFill>
                          <a:effectLst/>
                        </a:rPr>
                        <a:t>Priority</a:t>
                      </a:r>
                    </a:p>
                    <a:p>
                      <a:pPr algn="l"/>
                      <a:r>
                        <a:rPr lang="en-US" sz="1800" b="1" dirty="0">
                          <a:solidFill>
                            <a:schemeClr val="tx1"/>
                          </a:solidFill>
                          <a:effectLst/>
                        </a:rPr>
                        <a:t>Chapter</a:t>
                      </a:r>
                    </a:p>
                  </a:txBody>
                  <a:tcPr/>
                </a:tc>
                <a:tc>
                  <a:txBody>
                    <a:bodyPr/>
                    <a:lstStyle/>
                    <a:p>
                      <a:pPr algn="ctr"/>
                      <a:r>
                        <a:rPr lang="en-US" sz="1600" b="1" dirty="0">
                          <a:solidFill>
                            <a:schemeClr val="tx1"/>
                          </a:solidFill>
                          <a:effectLst/>
                        </a:rPr>
                        <a:t>High</a:t>
                      </a:r>
                    </a:p>
                    <a:p>
                      <a:pPr algn="ctr"/>
                      <a:r>
                        <a:rPr lang="en-US" sz="1600" b="1" dirty="0">
                          <a:solidFill>
                            <a:schemeClr val="tx1"/>
                          </a:solidFill>
                          <a:effectLst/>
                        </a:rPr>
                        <a:t>(0-2</a:t>
                      </a:r>
                      <a:r>
                        <a:rPr lang="en-US" sz="1600" b="1" baseline="0" dirty="0">
                          <a:solidFill>
                            <a:schemeClr val="tx1"/>
                          </a:solidFill>
                          <a:effectLst/>
                        </a:rPr>
                        <a:t> years)</a:t>
                      </a:r>
                      <a:endParaRPr lang="en-US" sz="1600" b="1" dirty="0">
                        <a:solidFill>
                          <a:schemeClr val="tx1"/>
                        </a:solidFill>
                        <a:effectLst/>
                      </a:endParaRPr>
                    </a:p>
                  </a:txBody>
                  <a:tcPr anchor="ctr"/>
                </a:tc>
                <a:tc>
                  <a:txBody>
                    <a:bodyPr/>
                    <a:lstStyle/>
                    <a:p>
                      <a:pPr algn="ctr"/>
                      <a:r>
                        <a:rPr lang="en-US" sz="1600" b="1" dirty="0">
                          <a:solidFill>
                            <a:schemeClr val="tx1"/>
                          </a:solidFill>
                          <a:effectLst/>
                        </a:rPr>
                        <a:t>Tier 1</a:t>
                      </a:r>
                      <a:br>
                        <a:rPr lang="en-US" sz="1600" b="1" dirty="0">
                          <a:solidFill>
                            <a:srgbClr val="000000"/>
                          </a:solidFill>
                          <a:effectLst/>
                        </a:rPr>
                      </a:br>
                      <a:r>
                        <a:rPr lang="en-US" sz="1600" b="1" dirty="0">
                          <a:solidFill>
                            <a:schemeClr val="tx1"/>
                          </a:solidFill>
                          <a:effectLst/>
                        </a:rPr>
                        <a:t>(Most Critical)</a:t>
                      </a:r>
                    </a:p>
                  </a:txBody>
                  <a:tcPr anchor="ctr"/>
                </a:tc>
                <a:tc>
                  <a:txBody>
                    <a:bodyPr/>
                    <a:lstStyle/>
                    <a:p>
                      <a:pPr algn="ctr"/>
                      <a:r>
                        <a:rPr lang="en-US" sz="1600" b="1" dirty="0">
                          <a:solidFill>
                            <a:schemeClr val="tx1"/>
                          </a:solidFill>
                          <a:effectLst/>
                        </a:rPr>
                        <a:t>Tier 2</a:t>
                      </a:r>
                      <a:br>
                        <a:rPr lang="en-US" sz="1600" b="1" dirty="0">
                          <a:solidFill>
                            <a:srgbClr val="000000"/>
                          </a:solidFill>
                          <a:effectLst/>
                        </a:rPr>
                      </a:br>
                      <a:r>
                        <a:rPr lang="en-US" sz="1600" b="1" dirty="0">
                          <a:solidFill>
                            <a:schemeClr val="tx1"/>
                          </a:solidFill>
                          <a:effectLst/>
                        </a:rPr>
                        <a:t>(Critical)</a:t>
                      </a:r>
                    </a:p>
                  </a:txBody>
                  <a:tcPr anchor="ctr"/>
                </a:tc>
                <a:tc>
                  <a:txBody>
                    <a:bodyPr/>
                    <a:lstStyle/>
                    <a:p>
                      <a:pPr algn="ctr"/>
                      <a:r>
                        <a:rPr lang="en-US" sz="1600" b="1" dirty="0">
                          <a:solidFill>
                            <a:schemeClr val="tx1"/>
                          </a:solidFill>
                          <a:effectLst/>
                        </a:rPr>
                        <a:t>Tier 3</a:t>
                      </a:r>
                    </a:p>
                    <a:p>
                      <a:pPr algn="ctr"/>
                      <a:r>
                        <a:rPr lang="en-US" sz="1600" b="1" dirty="0">
                          <a:solidFill>
                            <a:schemeClr val="tx1"/>
                          </a:solidFill>
                          <a:effectLst/>
                        </a:rPr>
                        <a:t>(Least</a:t>
                      </a:r>
                      <a:r>
                        <a:rPr lang="en-US" sz="1600" b="1" baseline="0" dirty="0">
                          <a:solidFill>
                            <a:schemeClr val="tx1"/>
                          </a:solidFill>
                          <a:effectLst/>
                        </a:rPr>
                        <a:t> Critical)</a:t>
                      </a:r>
                      <a:endParaRPr lang="en-US" sz="1600" b="1" dirty="0">
                        <a:solidFill>
                          <a:schemeClr val="tx1"/>
                        </a:solidFill>
                        <a:effectLst/>
                      </a:endParaRPr>
                    </a:p>
                  </a:txBody>
                  <a:tcPr anchor="ctr"/>
                </a:tc>
                <a:extLst>
                  <a:ext uri="{0D108BD9-81ED-4DB2-BD59-A6C34878D82A}">
                    <a16:rowId xmlns:a16="http://schemas.microsoft.com/office/drawing/2014/main" val="45109125"/>
                  </a:ext>
                </a:extLst>
              </a:tr>
              <a:tr h="550767">
                <a:tc>
                  <a:txBody>
                    <a:bodyPr/>
                    <a:lstStyle/>
                    <a:p>
                      <a:pPr algn="l"/>
                      <a:r>
                        <a:rPr lang="en-US" sz="1800" b="0" dirty="0">
                          <a:solidFill>
                            <a:schemeClr val="tx1"/>
                          </a:solidFill>
                          <a:effectLst/>
                        </a:rPr>
                        <a:t>Airworthiness (Chap.6)</a:t>
                      </a:r>
                    </a:p>
                  </a:txBody>
                  <a:tcPr anchor="ctr"/>
                </a:tc>
                <a:tc>
                  <a:txBody>
                    <a:bodyPr/>
                    <a:lstStyle/>
                    <a:p>
                      <a:pPr algn="ctr"/>
                      <a:r>
                        <a:rPr lang="en-US" sz="1800" b="0" dirty="0">
                          <a:solidFill>
                            <a:schemeClr val="tx1"/>
                          </a:solidFill>
                          <a:effectLst/>
                        </a:rPr>
                        <a:t>17</a:t>
                      </a:r>
                    </a:p>
                  </a:txBody>
                  <a:tcPr anchor="ctr"/>
                </a:tc>
                <a:tc>
                  <a:txBody>
                    <a:bodyPr/>
                    <a:lstStyle/>
                    <a:p>
                      <a:pPr algn="ctr"/>
                      <a:r>
                        <a:rPr lang="en-US" sz="1800" b="0" dirty="0">
                          <a:solidFill>
                            <a:schemeClr val="tx1"/>
                          </a:solidFill>
                          <a:effectLst/>
                        </a:rPr>
                        <a:t>9</a:t>
                      </a:r>
                    </a:p>
                  </a:txBody>
                  <a:tcPr anchor="ctr"/>
                </a:tc>
                <a:tc>
                  <a:txBody>
                    <a:bodyPr/>
                    <a:lstStyle/>
                    <a:p>
                      <a:pPr algn="ctr"/>
                      <a:r>
                        <a:rPr lang="en-US" sz="1800" b="0" dirty="0">
                          <a:solidFill>
                            <a:schemeClr val="tx1"/>
                          </a:solidFill>
                          <a:effectLst/>
                        </a:rPr>
                        <a:t>4</a:t>
                      </a:r>
                    </a:p>
                  </a:txBody>
                  <a:tcPr anchor="ctr"/>
                </a:tc>
                <a:tc>
                  <a:txBody>
                    <a:bodyPr/>
                    <a:lstStyle/>
                    <a:p>
                      <a:pPr algn="ctr"/>
                      <a:r>
                        <a:rPr lang="en-US" sz="1800" b="0" dirty="0">
                          <a:solidFill>
                            <a:schemeClr val="tx1"/>
                          </a:solidFill>
                          <a:effectLst/>
                        </a:rPr>
                        <a:t>4</a:t>
                      </a:r>
                    </a:p>
                  </a:txBody>
                  <a:tcPr anchor="ctr"/>
                </a:tc>
                <a:extLst>
                  <a:ext uri="{0D108BD9-81ED-4DB2-BD59-A6C34878D82A}">
                    <a16:rowId xmlns:a16="http://schemas.microsoft.com/office/drawing/2014/main" val="2477905684"/>
                  </a:ext>
                </a:extLst>
              </a:tr>
              <a:tr h="550767">
                <a:tc>
                  <a:txBody>
                    <a:bodyPr/>
                    <a:lstStyle/>
                    <a:p>
                      <a:pPr algn="l"/>
                      <a:r>
                        <a:rPr lang="en-US" sz="1800" b="0" dirty="0">
                          <a:solidFill>
                            <a:schemeClr val="tx1"/>
                          </a:solidFill>
                          <a:effectLst/>
                        </a:rPr>
                        <a:t>Flight Operations (Chap.7)</a:t>
                      </a:r>
                    </a:p>
                  </a:txBody>
                  <a:tcPr anchor="ctr"/>
                </a:tc>
                <a:tc>
                  <a:txBody>
                    <a:bodyPr/>
                    <a:lstStyle/>
                    <a:p>
                      <a:pPr algn="ctr"/>
                      <a:r>
                        <a:rPr lang="en-US" sz="1800" b="0" dirty="0">
                          <a:solidFill>
                            <a:schemeClr val="tx1"/>
                          </a:solidFill>
                          <a:effectLst/>
                        </a:rPr>
                        <a:t>10</a:t>
                      </a:r>
                    </a:p>
                  </a:txBody>
                  <a:tcPr anchor="ctr"/>
                </a:tc>
                <a:tc>
                  <a:txBody>
                    <a:bodyPr/>
                    <a:lstStyle/>
                    <a:p>
                      <a:pPr algn="ctr"/>
                      <a:r>
                        <a:rPr lang="en-US" sz="1800" b="0" dirty="0">
                          <a:solidFill>
                            <a:schemeClr val="tx1"/>
                          </a:solidFill>
                          <a:effectLst/>
                        </a:rPr>
                        <a:t>5</a:t>
                      </a:r>
                    </a:p>
                  </a:txBody>
                  <a:tcPr anchor="ctr"/>
                </a:tc>
                <a:tc>
                  <a:txBody>
                    <a:bodyPr/>
                    <a:lstStyle/>
                    <a:p>
                      <a:pPr algn="ctr"/>
                      <a:r>
                        <a:rPr lang="en-US" sz="1800" b="0" dirty="0">
                          <a:solidFill>
                            <a:schemeClr val="tx1"/>
                          </a:solidFill>
                          <a:effectLst/>
                        </a:rPr>
                        <a:t>5</a:t>
                      </a:r>
                    </a:p>
                  </a:txBody>
                  <a:tcPr anchor="ctr"/>
                </a:tc>
                <a:tc>
                  <a:txBody>
                    <a:bodyPr/>
                    <a:lstStyle/>
                    <a:p>
                      <a:pPr algn="ctr"/>
                      <a:r>
                        <a:rPr lang="en-US" sz="1800" b="0" dirty="0">
                          <a:solidFill>
                            <a:schemeClr val="tx1"/>
                          </a:solidFill>
                          <a:effectLst/>
                        </a:rPr>
                        <a:t>0</a:t>
                      </a:r>
                    </a:p>
                  </a:txBody>
                  <a:tcPr anchor="ctr"/>
                </a:tc>
                <a:extLst>
                  <a:ext uri="{0D108BD9-81ED-4DB2-BD59-A6C34878D82A}">
                    <a16:rowId xmlns:a16="http://schemas.microsoft.com/office/drawing/2014/main" val="3766530344"/>
                  </a:ext>
                </a:extLst>
              </a:tr>
              <a:tr h="917947">
                <a:tc>
                  <a:txBody>
                    <a:bodyPr/>
                    <a:lstStyle/>
                    <a:p>
                      <a:pPr algn="l"/>
                      <a:r>
                        <a:rPr lang="en-US" sz="1800" b="0" dirty="0">
                          <a:solidFill>
                            <a:schemeClr val="tx1"/>
                          </a:solidFill>
                          <a:effectLst/>
                        </a:rPr>
                        <a:t>Infrastructure Inspections /</a:t>
                      </a:r>
                    </a:p>
                    <a:p>
                      <a:pPr algn="l"/>
                      <a:r>
                        <a:rPr lang="en-US" sz="1800" b="0" dirty="0">
                          <a:solidFill>
                            <a:schemeClr val="tx1"/>
                          </a:solidFill>
                          <a:effectLst/>
                        </a:rPr>
                        <a:t>Commercial Services (Chap.8)</a:t>
                      </a:r>
                    </a:p>
                  </a:txBody>
                  <a:tcPr anchor="ctr"/>
                </a:tc>
                <a:tc>
                  <a:txBody>
                    <a:bodyPr/>
                    <a:lstStyle/>
                    <a:p>
                      <a:pPr algn="ctr"/>
                      <a:r>
                        <a:rPr lang="en-US" sz="1800" b="0" dirty="0">
                          <a:solidFill>
                            <a:schemeClr val="tx1"/>
                          </a:solidFill>
                          <a:effectLst/>
                        </a:rPr>
                        <a:t>9</a:t>
                      </a:r>
                    </a:p>
                  </a:txBody>
                  <a:tcPr anchor="ctr"/>
                </a:tc>
                <a:tc>
                  <a:txBody>
                    <a:bodyPr/>
                    <a:lstStyle/>
                    <a:p>
                      <a:pPr algn="ctr"/>
                      <a:r>
                        <a:rPr lang="en-US" sz="1800" b="0" dirty="0">
                          <a:solidFill>
                            <a:schemeClr val="tx1"/>
                          </a:solidFill>
                          <a:effectLst/>
                        </a:rPr>
                        <a:t>3</a:t>
                      </a:r>
                    </a:p>
                  </a:txBody>
                  <a:tcPr anchor="ctr"/>
                </a:tc>
                <a:tc>
                  <a:txBody>
                    <a:bodyPr/>
                    <a:lstStyle/>
                    <a:p>
                      <a:pPr algn="ctr"/>
                      <a:r>
                        <a:rPr lang="en-US" sz="1800" b="0" dirty="0">
                          <a:solidFill>
                            <a:schemeClr val="tx1"/>
                          </a:solidFill>
                          <a:effectLst/>
                        </a:rPr>
                        <a:t>1</a:t>
                      </a:r>
                    </a:p>
                  </a:txBody>
                  <a:tcPr anchor="ctr"/>
                </a:tc>
                <a:tc>
                  <a:txBody>
                    <a:bodyPr/>
                    <a:lstStyle/>
                    <a:p>
                      <a:pPr algn="ctr"/>
                      <a:r>
                        <a:rPr lang="en-US" sz="1800" b="0" dirty="0">
                          <a:solidFill>
                            <a:schemeClr val="tx1"/>
                          </a:solidFill>
                          <a:effectLst/>
                        </a:rPr>
                        <a:t>5</a:t>
                      </a:r>
                    </a:p>
                  </a:txBody>
                  <a:tcPr anchor="ctr"/>
                </a:tc>
                <a:extLst>
                  <a:ext uri="{0D108BD9-81ED-4DB2-BD59-A6C34878D82A}">
                    <a16:rowId xmlns:a16="http://schemas.microsoft.com/office/drawing/2014/main" val="3878248591"/>
                  </a:ext>
                </a:extLst>
              </a:tr>
              <a:tr h="734357">
                <a:tc>
                  <a:txBody>
                    <a:bodyPr/>
                    <a:lstStyle/>
                    <a:p>
                      <a:pPr algn="l"/>
                      <a:r>
                        <a:rPr lang="en-US" sz="1800" b="0" dirty="0">
                          <a:solidFill>
                            <a:schemeClr val="tx1"/>
                          </a:solidFill>
                          <a:effectLst/>
                        </a:rPr>
                        <a:t>Public Safety Operations (Chap.9)</a:t>
                      </a:r>
                    </a:p>
                  </a:txBody>
                  <a:tcPr anchor="ctr"/>
                </a:tc>
                <a:tc>
                  <a:txBody>
                    <a:bodyPr/>
                    <a:lstStyle/>
                    <a:p>
                      <a:pPr algn="ctr"/>
                      <a:r>
                        <a:rPr lang="en-US" sz="1800" b="0" dirty="0">
                          <a:solidFill>
                            <a:schemeClr val="tx1"/>
                          </a:solidFill>
                          <a:effectLst/>
                        </a:rPr>
                        <a:t>5</a:t>
                      </a:r>
                    </a:p>
                  </a:txBody>
                  <a:tcPr anchor="ctr"/>
                </a:tc>
                <a:tc>
                  <a:txBody>
                    <a:bodyPr/>
                    <a:lstStyle/>
                    <a:p>
                      <a:pPr algn="ctr"/>
                      <a:r>
                        <a:rPr lang="en-US" sz="1800" b="0" dirty="0">
                          <a:solidFill>
                            <a:schemeClr val="tx1"/>
                          </a:solidFill>
                          <a:effectLst/>
                        </a:rPr>
                        <a:t>2</a:t>
                      </a:r>
                    </a:p>
                  </a:txBody>
                  <a:tcPr anchor="ctr"/>
                </a:tc>
                <a:tc>
                  <a:txBody>
                    <a:bodyPr/>
                    <a:lstStyle/>
                    <a:p>
                      <a:pPr algn="ctr"/>
                      <a:r>
                        <a:rPr lang="en-US" sz="1800" b="0" dirty="0">
                          <a:solidFill>
                            <a:schemeClr val="tx1"/>
                          </a:solidFill>
                          <a:effectLst/>
                        </a:rPr>
                        <a:t>1</a:t>
                      </a:r>
                    </a:p>
                  </a:txBody>
                  <a:tcPr anchor="ctr"/>
                </a:tc>
                <a:tc>
                  <a:txBody>
                    <a:bodyPr/>
                    <a:lstStyle/>
                    <a:p>
                      <a:pPr algn="ctr"/>
                      <a:r>
                        <a:rPr lang="en-US" sz="1800" b="0" dirty="0">
                          <a:solidFill>
                            <a:schemeClr val="tx1"/>
                          </a:solidFill>
                          <a:effectLst/>
                        </a:rPr>
                        <a:t>2</a:t>
                      </a:r>
                    </a:p>
                  </a:txBody>
                  <a:tcPr anchor="ctr"/>
                </a:tc>
                <a:extLst>
                  <a:ext uri="{0D108BD9-81ED-4DB2-BD59-A6C34878D82A}">
                    <a16:rowId xmlns:a16="http://schemas.microsoft.com/office/drawing/2014/main" val="913553248"/>
                  </a:ext>
                </a:extLst>
              </a:tr>
              <a:tr h="734357">
                <a:tc>
                  <a:txBody>
                    <a:bodyPr/>
                    <a:lstStyle/>
                    <a:p>
                      <a:pPr marL="0" marR="0" indent="0" algn="l" defTabSz="616133"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Personnel Qualifications (Chap.10)</a:t>
                      </a:r>
                    </a:p>
                  </a:txBody>
                  <a:tcPr anchor="ctr"/>
                </a:tc>
                <a:tc>
                  <a:txBody>
                    <a:bodyPr/>
                    <a:lstStyle/>
                    <a:p>
                      <a:pPr algn="ctr"/>
                      <a:r>
                        <a:rPr lang="en-US" sz="1800" b="0" dirty="0">
                          <a:solidFill>
                            <a:schemeClr val="tx1"/>
                          </a:solidFill>
                          <a:effectLst/>
                        </a:rPr>
                        <a:t>6</a:t>
                      </a:r>
                    </a:p>
                  </a:txBody>
                  <a:tcPr anchor="ctr"/>
                </a:tc>
                <a:tc>
                  <a:txBody>
                    <a:bodyPr/>
                    <a:lstStyle/>
                    <a:p>
                      <a:pPr algn="ctr"/>
                      <a:r>
                        <a:rPr lang="en-US" sz="1800" b="0" dirty="0">
                          <a:solidFill>
                            <a:schemeClr val="tx1"/>
                          </a:solidFill>
                          <a:effectLst/>
                        </a:rPr>
                        <a:t>0</a:t>
                      </a:r>
                    </a:p>
                  </a:txBody>
                  <a:tcPr anchor="ctr"/>
                </a:tc>
                <a:tc>
                  <a:txBody>
                    <a:bodyPr/>
                    <a:lstStyle/>
                    <a:p>
                      <a:pPr algn="ctr"/>
                      <a:r>
                        <a:rPr lang="en-US" sz="1800" b="0" dirty="0">
                          <a:solidFill>
                            <a:schemeClr val="tx1"/>
                          </a:solidFill>
                          <a:effectLst/>
                        </a:rPr>
                        <a:t>4</a:t>
                      </a:r>
                    </a:p>
                  </a:txBody>
                  <a:tcPr anchor="ctr"/>
                </a:tc>
                <a:tc>
                  <a:txBody>
                    <a:bodyPr/>
                    <a:lstStyle/>
                    <a:p>
                      <a:pPr algn="ctr"/>
                      <a:r>
                        <a:rPr lang="en-US" sz="1800" b="0" dirty="0">
                          <a:solidFill>
                            <a:schemeClr val="tx1"/>
                          </a:solidFill>
                          <a:effectLst/>
                        </a:rPr>
                        <a:t>2</a:t>
                      </a:r>
                    </a:p>
                  </a:txBody>
                  <a:tcPr anchor="ctr"/>
                </a:tc>
                <a:extLst>
                  <a:ext uri="{0D108BD9-81ED-4DB2-BD59-A6C34878D82A}">
                    <a16:rowId xmlns:a16="http://schemas.microsoft.com/office/drawing/2014/main" val="1581222152"/>
                  </a:ext>
                </a:extLst>
              </a:tr>
              <a:tr h="367177">
                <a:tc>
                  <a:txBody>
                    <a:bodyPr/>
                    <a:lstStyle/>
                    <a:p>
                      <a:pPr marL="0" marR="0" indent="0" algn="l" defTabSz="616133"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rPr>
                        <a:t>Total</a:t>
                      </a:r>
                      <a:endParaRPr lang="en-US" sz="1600" b="1" kern="1200" dirty="0">
                        <a:solidFill>
                          <a:schemeClr val="tx1"/>
                        </a:solidFill>
                        <a:effectLst/>
                        <a:latin typeface="+mn-lt"/>
                        <a:ea typeface="+mn-ea"/>
                        <a:cs typeface="+mn-cs"/>
                      </a:endParaRPr>
                    </a:p>
                  </a:txBody>
                  <a:tcPr/>
                </a:tc>
                <a:tc>
                  <a:txBody>
                    <a:bodyPr/>
                    <a:lstStyle/>
                    <a:p>
                      <a:pPr algn="ctr"/>
                      <a:r>
                        <a:rPr lang="en-US" sz="1800" b="1" dirty="0">
                          <a:solidFill>
                            <a:schemeClr val="tx1"/>
                          </a:solidFill>
                          <a:effectLst/>
                        </a:rPr>
                        <a:t>47</a:t>
                      </a:r>
                    </a:p>
                  </a:txBody>
                  <a:tcPr anchor="ctr"/>
                </a:tc>
                <a:tc>
                  <a:txBody>
                    <a:bodyPr/>
                    <a:lstStyle/>
                    <a:p>
                      <a:pPr algn="ctr"/>
                      <a:r>
                        <a:rPr lang="en-US" sz="1800" b="1" dirty="0">
                          <a:solidFill>
                            <a:schemeClr val="tx1"/>
                          </a:solidFill>
                          <a:effectLst/>
                        </a:rPr>
                        <a:t>19</a:t>
                      </a:r>
                    </a:p>
                  </a:txBody>
                  <a:tcPr anchor="ctr"/>
                </a:tc>
                <a:tc>
                  <a:txBody>
                    <a:bodyPr/>
                    <a:lstStyle/>
                    <a:p>
                      <a:pPr algn="ctr"/>
                      <a:r>
                        <a:rPr lang="en-US" sz="1800" b="1" dirty="0">
                          <a:solidFill>
                            <a:schemeClr val="tx1"/>
                          </a:solidFill>
                          <a:effectLst/>
                        </a:rPr>
                        <a:t>15</a:t>
                      </a:r>
                    </a:p>
                  </a:txBody>
                  <a:tcPr anchor="ctr"/>
                </a:tc>
                <a:tc>
                  <a:txBody>
                    <a:bodyPr/>
                    <a:lstStyle/>
                    <a:p>
                      <a:pPr algn="ctr"/>
                      <a:r>
                        <a:rPr lang="en-US" sz="1800" b="1" dirty="0">
                          <a:solidFill>
                            <a:schemeClr val="tx1"/>
                          </a:solidFill>
                          <a:effectLst/>
                        </a:rPr>
                        <a:t>13</a:t>
                      </a:r>
                    </a:p>
                  </a:txBody>
                  <a:tcPr anchor="ctr"/>
                </a:tc>
                <a:extLst>
                  <a:ext uri="{0D108BD9-81ED-4DB2-BD59-A6C34878D82A}">
                    <a16:rowId xmlns:a16="http://schemas.microsoft.com/office/drawing/2014/main" val="863000206"/>
                  </a:ext>
                </a:extLst>
              </a:tr>
            </a:tbl>
          </a:graphicData>
        </a:graphic>
      </p:graphicFrame>
      <p:cxnSp>
        <p:nvCxnSpPr>
          <p:cNvPr id="7" name="Straight Connector 6"/>
          <p:cNvCxnSpPr>
            <a:cxnSpLocks/>
          </p:cNvCxnSpPr>
          <p:nvPr/>
        </p:nvCxnSpPr>
        <p:spPr>
          <a:xfrm>
            <a:off x="685800" y="1426464"/>
            <a:ext cx="3054246" cy="3648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59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8E9BD0-6A3D-4689-B991-00DBA5A57D32}"/>
              </a:ext>
            </a:extLst>
          </p:cNvPr>
          <p:cNvSpPr>
            <a:spLocks noGrp="1"/>
          </p:cNvSpPr>
          <p:nvPr>
            <p:ph type="title"/>
          </p:nvPr>
        </p:nvSpPr>
        <p:spPr>
          <a:xfrm>
            <a:off x="400936" y="209862"/>
            <a:ext cx="7661188" cy="544064"/>
          </a:xfrm>
        </p:spPr>
        <p:txBody>
          <a:bodyPr>
            <a:normAutofit fontScale="90000"/>
          </a:bodyPr>
          <a:lstStyle/>
          <a:p>
            <a:r>
              <a:rPr lang="en-US" dirty="0"/>
              <a:t>Gap Contents</a:t>
            </a:r>
          </a:p>
        </p:txBody>
      </p:sp>
      <p:sp>
        <p:nvSpPr>
          <p:cNvPr id="13" name="Content Placeholder 12">
            <a:extLst>
              <a:ext uri="{FF2B5EF4-FFF2-40B4-BE49-F238E27FC236}">
                <a16:creationId xmlns:a16="http://schemas.microsoft.com/office/drawing/2014/main" id="{24E1B7F7-FE3C-46BA-9CB2-1111F1D59E62}"/>
              </a:ext>
            </a:extLst>
          </p:cNvPr>
          <p:cNvSpPr>
            <a:spLocks noGrp="1"/>
          </p:cNvSpPr>
          <p:nvPr>
            <p:ph idx="1"/>
          </p:nvPr>
        </p:nvSpPr>
        <p:spPr>
          <a:xfrm>
            <a:off x="459565" y="871074"/>
            <a:ext cx="8392127" cy="4944509"/>
          </a:xfrm>
        </p:spPr>
        <p:txBody>
          <a:bodyPr>
            <a:normAutofit/>
          </a:bodyPr>
          <a:lstStyle/>
          <a:p>
            <a:r>
              <a:rPr lang="en-US" sz="1800" b="1" dirty="0"/>
              <a:t>Background Information</a:t>
            </a:r>
            <a:r>
              <a:rPr lang="en-US" sz="1800" dirty="0"/>
              <a:t>: Leading text provides context on the subject area and identifies existing related policies, codes and standards</a:t>
            </a:r>
          </a:p>
          <a:p>
            <a:r>
              <a:rPr lang="en-US" sz="1800" b="1" dirty="0"/>
              <a:t>Short Title &amp; Description: </a:t>
            </a:r>
            <a:r>
              <a:rPr lang="en-US" sz="1800" dirty="0"/>
              <a:t>Brief background specific to the gap.</a:t>
            </a:r>
          </a:p>
          <a:p>
            <a:r>
              <a:rPr lang="en-US" sz="1800" b="1" dirty="0"/>
              <a:t>R&amp;D Needs</a:t>
            </a:r>
            <a:r>
              <a:rPr lang="en-US" sz="1800" dirty="0"/>
              <a:t>: Describes R&amp;D </a:t>
            </a:r>
            <a:r>
              <a:rPr lang="en-US" sz="1800" i="1" dirty="0"/>
              <a:t>(if any) </a:t>
            </a:r>
            <a:r>
              <a:rPr lang="en-US" sz="1800" dirty="0"/>
              <a:t>to complete to advance knowledge to aid in closing gap.</a:t>
            </a:r>
          </a:p>
          <a:p>
            <a:r>
              <a:rPr lang="en-US" sz="1800" b="1" dirty="0">
                <a:latin typeface="Calibri Light"/>
                <a:ea typeface="Roboto Light"/>
                <a:cs typeface="Calibri Light"/>
              </a:rPr>
              <a:t>Recommendation </a:t>
            </a:r>
            <a:r>
              <a:rPr lang="en-US" sz="1800" dirty="0">
                <a:latin typeface="Calibri Light"/>
                <a:ea typeface="Roboto Light"/>
                <a:cs typeface="Calibri Light"/>
              </a:rPr>
              <a:t>for new or revised standards, codes, guides, priorities, and organizations which could offers solutions</a:t>
            </a:r>
          </a:p>
          <a:p>
            <a:r>
              <a:rPr lang="en-US" sz="1800" b="1" dirty="0"/>
              <a:t>Priority Level</a:t>
            </a:r>
            <a:r>
              <a:rPr lang="en-US" sz="1800" dirty="0"/>
              <a:t>: H,M,L with consideration of Criticality, Achievability, Scope (e.g. resources) and Effect (e.g. ROI)</a:t>
            </a:r>
          </a:p>
          <a:p>
            <a:pPr marL="628650" lvl="1" indent="-171450" hangingPunct="0">
              <a:lnSpc>
                <a:spcPct val="115000"/>
              </a:lnSpc>
              <a:spcBef>
                <a:spcPts val="0"/>
              </a:spcBef>
              <a:buFont typeface="Wingdings" panose="05000000000000000000" pitchFamily="2" charset="2"/>
              <a:buChar char=""/>
              <a:tabLst>
                <a:tab pos="336233" algn="l"/>
              </a:tabLst>
            </a:pPr>
            <a:r>
              <a:rPr lang="en-US" sz="1600" dirty="0">
                <a:latin typeface="+mj-lt"/>
              </a:rPr>
              <a:t>High Priority (a score of 10-12)  / 0-2 years</a:t>
            </a:r>
          </a:p>
          <a:p>
            <a:pPr marL="628650" lvl="1" indent="-171450" hangingPunct="0">
              <a:lnSpc>
                <a:spcPct val="115000"/>
              </a:lnSpc>
              <a:spcBef>
                <a:spcPts val="0"/>
              </a:spcBef>
              <a:buFont typeface="Wingdings" panose="05000000000000000000" pitchFamily="2" charset="2"/>
              <a:buChar char=""/>
              <a:tabLst>
                <a:tab pos="336233" algn="l"/>
              </a:tabLst>
            </a:pPr>
            <a:r>
              <a:rPr lang="en-US" sz="1600" dirty="0">
                <a:latin typeface="+mj-lt"/>
              </a:rPr>
              <a:t>Medium Priority (a score of 7-9) / 2-5 years</a:t>
            </a:r>
          </a:p>
          <a:p>
            <a:pPr marL="628650" lvl="1" indent="-171450" hangingPunct="0">
              <a:lnSpc>
                <a:spcPct val="115000"/>
              </a:lnSpc>
              <a:spcBef>
                <a:spcPts val="0"/>
              </a:spcBef>
              <a:buFont typeface="Wingdings" panose="05000000000000000000" pitchFamily="2" charset="2"/>
              <a:buChar char=""/>
              <a:tabLst>
                <a:tab pos="336233" algn="l"/>
              </a:tabLst>
            </a:pPr>
            <a:r>
              <a:rPr lang="en-US" sz="1600" dirty="0">
                <a:latin typeface="+mj-lt"/>
              </a:rPr>
              <a:t>Low Priority (a score of 4-6)  / 5+ years</a:t>
            </a:r>
          </a:p>
          <a:p>
            <a:r>
              <a:rPr lang="en-US" sz="1800" b="1" dirty="0"/>
              <a:t>Organization(s)</a:t>
            </a:r>
            <a:r>
              <a:rPr lang="en-US" sz="1800" dirty="0"/>
              <a:t> who could aid in closing                                                                                   the gap</a:t>
            </a:r>
          </a:p>
        </p:txBody>
      </p:sp>
      <p:sp>
        <p:nvSpPr>
          <p:cNvPr id="6" name="Slide Number Placeholder 5">
            <a:extLst>
              <a:ext uri="{FF2B5EF4-FFF2-40B4-BE49-F238E27FC236}">
                <a16:creationId xmlns:a16="http://schemas.microsoft.com/office/drawing/2014/main" id="{E3D4ACE0-7905-44D4-BF25-14F5CCB2FACE}"/>
              </a:ext>
            </a:extLst>
          </p:cNvPr>
          <p:cNvSpPr>
            <a:spLocks noGrp="1"/>
          </p:cNvSpPr>
          <p:nvPr>
            <p:ph type="sldNum" sz="quarter" idx="4"/>
          </p:nvPr>
        </p:nvSpPr>
        <p:spPr>
          <a:prstGeom prst="rect">
            <a:avLst/>
          </a:prstGeom>
        </p:spPr>
        <p:txBody>
          <a:bodyPr vert="horz" lIns="45720" tIns="22860" rIns="45720" bIns="2286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8</a:t>
            </a:fld>
            <a:endParaRPr lang="en-US" dirty="0"/>
          </a:p>
        </p:txBody>
      </p:sp>
      <p:sp>
        <p:nvSpPr>
          <p:cNvPr id="2" name="Footer Placeholder 1">
            <a:extLst>
              <a:ext uri="{FF2B5EF4-FFF2-40B4-BE49-F238E27FC236}">
                <a16:creationId xmlns:a16="http://schemas.microsoft.com/office/drawing/2014/main" id="{0CD846A8-2038-441E-8026-133AB48BE0B7}"/>
              </a:ext>
            </a:extLst>
          </p:cNvPr>
          <p:cNvSpPr>
            <a:spLocks noGrp="1"/>
          </p:cNvSpPr>
          <p:nvPr>
            <p:ph type="ftr" sz="quarter" idx="3"/>
          </p:nvPr>
        </p:nvSpPr>
        <p:spPr/>
        <p:txBody>
          <a:bodyPr/>
          <a:lstStyle/>
          <a:p>
            <a:r>
              <a:rPr lang="en-US" dirty="0"/>
              <a:t>ANSI EVSP Project Overview</a:t>
            </a:r>
          </a:p>
        </p:txBody>
      </p:sp>
      <p:sp>
        <p:nvSpPr>
          <p:cNvPr id="34820" name="Rectangle 6">
            <a:extLst>
              <a:ext uri="{FF2B5EF4-FFF2-40B4-BE49-F238E27FC236}">
                <a16:creationId xmlns:a16="http://schemas.microsoft.com/office/drawing/2014/main" id="{269ED002-8716-4558-A184-2EC80E2948E0}"/>
              </a:ext>
            </a:extLst>
          </p:cNvPr>
          <p:cNvSpPr>
            <a:spLocks noChangeArrowheads="1"/>
          </p:cNvSpPr>
          <p:nvPr/>
        </p:nvSpPr>
        <p:spPr bwMode="auto">
          <a:xfrm>
            <a:off x="7696200" y="64008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5000"/>
              </a:lnSpc>
              <a:spcBef>
                <a:spcPct val="25000"/>
              </a:spcBef>
              <a:buClr>
                <a:srgbClr val="4195D3"/>
              </a:buClr>
              <a:buSzPct val="75000"/>
              <a:buFont typeface="Wingdings" panose="05000000000000000000" pitchFamily="2" charset="2"/>
              <a:buChar char="n"/>
              <a:defRPr sz="2400">
                <a:solidFill>
                  <a:schemeClr val="tx1"/>
                </a:solidFill>
                <a:latin typeface="Trebuchet MS" panose="020B0603020202020204" pitchFamily="34" charset="0"/>
              </a:defRPr>
            </a:lvl1pPr>
            <a:lvl2pPr marL="742950" indent="-285750">
              <a:lnSpc>
                <a:spcPct val="115000"/>
              </a:lnSpc>
              <a:spcBef>
                <a:spcPct val="25000"/>
              </a:spcBef>
              <a:buClr>
                <a:srgbClr val="4195D3"/>
              </a:buClr>
              <a:buFont typeface="Symbol" panose="05050102010706020507" pitchFamily="18" charset="2"/>
              <a:buChar char="-"/>
              <a:defRPr sz="2200">
                <a:solidFill>
                  <a:schemeClr val="tx1"/>
                </a:solidFill>
                <a:latin typeface="Trebuchet MS" panose="020B0603020202020204" pitchFamily="34" charset="0"/>
              </a:defRPr>
            </a:lvl2pPr>
            <a:lvl3pPr marL="1143000" indent="-228600">
              <a:lnSpc>
                <a:spcPct val="115000"/>
              </a:lnSpc>
              <a:spcBef>
                <a:spcPct val="25000"/>
              </a:spcBef>
              <a:buClr>
                <a:srgbClr val="4195D3"/>
              </a:buClr>
              <a:buSzPct val="8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4195D3"/>
              </a:buClr>
              <a:buSzPct val="80000"/>
              <a:buChar char="•"/>
              <a:defRPr sz="2600">
                <a:solidFill>
                  <a:schemeClr val="tx1"/>
                </a:solidFill>
                <a:latin typeface="Calibri" panose="020F0502020204030204" pitchFamily="34" charset="0"/>
              </a:defRPr>
            </a:lvl4pPr>
            <a:lvl5pPr marL="2057400" indent="-228600">
              <a:spcBef>
                <a:spcPct val="20000"/>
              </a:spcBef>
              <a:buClr>
                <a:srgbClr val="4195D3"/>
              </a:buClr>
              <a:buSzPct val="8000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anose="020F0502020204030204" pitchFamily="34" charset="0"/>
              </a:defRPr>
            </a:lvl9pPr>
          </a:lstStyle>
          <a:p>
            <a:pPr algn="r" eaLnBrk="1" hangingPunct="1">
              <a:lnSpc>
                <a:spcPct val="100000"/>
              </a:lnSpc>
              <a:spcBef>
                <a:spcPct val="0"/>
              </a:spcBef>
              <a:buClrTx/>
              <a:buSzTx/>
              <a:buFontTx/>
              <a:buNone/>
            </a:pPr>
            <a:r>
              <a:rPr lang="en-US" altLang="en-US" sz="900"/>
              <a:t>Slide </a:t>
            </a:r>
            <a:fld id="{71C99333-6D97-4B10-A1EF-863300212837}" type="slidenum">
              <a:rPr lang="en-US" altLang="en-US" sz="900"/>
              <a:pPr algn="r" eaLnBrk="1" hangingPunct="1">
                <a:lnSpc>
                  <a:spcPct val="100000"/>
                </a:lnSpc>
                <a:spcBef>
                  <a:spcPct val="0"/>
                </a:spcBef>
                <a:buClrTx/>
                <a:buSzTx/>
                <a:buFontTx/>
                <a:buNone/>
              </a:pPr>
              <a:t>8</a:t>
            </a:fld>
            <a:endParaRPr lang="en-US" altLang="en-US" sz="900"/>
          </a:p>
        </p:txBody>
      </p:sp>
      <p:pic>
        <p:nvPicPr>
          <p:cNvPr id="4" name="Picture 3">
            <a:extLst>
              <a:ext uri="{FF2B5EF4-FFF2-40B4-BE49-F238E27FC236}">
                <a16:creationId xmlns:a16="http://schemas.microsoft.com/office/drawing/2014/main" id="{1A89BA99-0B31-4A30-868D-9E5F5146D6D2}"/>
              </a:ext>
            </a:extLst>
          </p:cNvPr>
          <p:cNvPicPr>
            <a:picLocks noChangeAspect="1"/>
          </p:cNvPicPr>
          <p:nvPr/>
        </p:nvPicPr>
        <p:blipFill>
          <a:blip r:embed="rId3"/>
          <a:stretch>
            <a:fillRect/>
          </a:stretch>
        </p:blipFill>
        <p:spPr>
          <a:xfrm>
            <a:off x="4679001" y="3940295"/>
            <a:ext cx="4417755" cy="2273527"/>
          </a:xfrm>
          <a:prstGeom prst="rect">
            <a:avLst/>
          </a:prstGeom>
        </p:spPr>
      </p:pic>
    </p:spTree>
    <p:extLst>
      <p:ext uri="{BB962C8B-B14F-4D97-AF65-F5344CB8AC3E}">
        <p14:creationId xmlns:p14="http://schemas.microsoft.com/office/powerpoint/2010/main" val="272512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3F80-BC9F-4980-8CA8-B0126AB7783B}"/>
              </a:ext>
            </a:extLst>
          </p:cNvPr>
          <p:cNvSpPr>
            <a:spLocks noGrp="1"/>
          </p:cNvSpPr>
          <p:nvPr>
            <p:ph type="title"/>
          </p:nvPr>
        </p:nvSpPr>
        <p:spPr>
          <a:xfrm>
            <a:off x="462912" y="231592"/>
            <a:ext cx="7669426" cy="601526"/>
          </a:xfrm>
        </p:spPr>
        <p:txBody>
          <a:bodyPr>
            <a:normAutofit fontScale="90000"/>
          </a:bodyPr>
          <a:lstStyle/>
          <a:p>
            <a:r>
              <a:rPr lang="en-US" sz="3600" dirty="0"/>
              <a:t>Chapter 6– Airworthiness Standards</a:t>
            </a:r>
            <a:endParaRPr lang="en-US" dirty="0"/>
          </a:p>
        </p:txBody>
      </p:sp>
      <p:sp>
        <p:nvSpPr>
          <p:cNvPr id="5" name="Footer Placeholder 4">
            <a:extLst>
              <a:ext uri="{FF2B5EF4-FFF2-40B4-BE49-F238E27FC236}">
                <a16:creationId xmlns:a16="http://schemas.microsoft.com/office/drawing/2014/main" id="{450CF267-8EF0-4420-B8BE-EE0511E2CC22}"/>
              </a:ext>
            </a:extLst>
          </p:cNvPr>
          <p:cNvSpPr>
            <a:spLocks noGrp="1"/>
          </p:cNvSpPr>
          <p:nvPr>
            <p:ph type="ftr" sz="quarter" idx="3"/>
          </p:nvPr>
        </p:nvSpPr>
        <p:spPr/>
        <p:txBody>
          <a:bodyPr/>
          <a:lstStyle/>
          <a:p>
            <a:r>
              <a:rPr lang="en-US"/>
              <a:t>ANSI UASSC Project Overview</a:t>
            </a:r>
            <a:endParaRPr lang="en-US" dirty="0"/>
          </a:p>
        </p:txBody>
      </p:sp>
      <p:sp>
        <p:nvSpPr>
          <p:cNvPr id="6" name="Slide Number Placeholder 5">
            <a:extLst>
              <a:ext uri="{FF2B5EF4-FFF2-40B4-BE49-F238E27FC236}">
                <a16:creationId xmlns:a16="http://schemas.microsoft.com/office/drawing/2014/main" id="{F42067B5-C09A-42EE-88CD-512693189567}"/>
              </a:ext>
            </a:extLst>
          </p:cNvPr>
          <p:cNvSpPr>
            <a:spLocks noGrp="1"/>
          </p:cNvSpPr>
          <p:nvPr>
            <p:ph type="sldNum" sz="quarter" idx="4"/>
          </p:nvPr>
        </p:nvSpPr>
        <p:spPr/>
        <p:txBody>
          <a:bodyPr/>
          <a:lstStyle/>
          <a:p>
            <a:fld id="{54A79FDF-0332-472F-850D-1D030698853D}" type="slidenum">
              <a:rPr lang="en-US" smtClean="0"/>
              <a:pPr/>
              <a:t>9</a:t>
            </a:fld>
            <a:endParaRPr lang="en-US" dirty="0"/>
          </a:p>
        </p:txBody>
      </p:sp>
      <p:sp>
        <p:nvSpPr>
          <p:cNvPr id="7" name="Rectangle 1">
            <a:extLst>
              <a:ext uri="{FF2B5EF4-FFF2-40B4-BE49-F238E27FC236}">
                <a16:creationId xmlns:a16="http://schemas.microsoft.com/office/drawing/2014/main" id="{75E57D24-93B5-4562-A646-25DC0F54AB53}"/>
              </a:ext>
            </a:extLst>
          </p:cNvPr>
          <p:cNvSpPr>
            <a:spLocks noGrp="1" noChangeArrowheads="1"/>
          </p:cNvSpPr>
          <p:nvPr>
            <p:ph sz="half" idx="1"/>
          </p:nvPr>
        </p:nvSpPr>
        <p:spPr bwMode="auto">
          <a:xfrm>
            <a:off x="535340" y="922399"/>
            <a:ext cx="77575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639763" algn="l"/>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6.1.	Design and Construction</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6.2.	UAS System Safety</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6.3.	Quality Assurance/Quality Control</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6.4.	Avionics and Subsystems</a:t>
            </a:r>
          </a:p>
          <a:p>
            <a:pPr marL="284163" lvl="1" indent="-165100">
              <a:buNone/>
              <a:tabLst>
                <a:tab pos="858838" algn="l"/>
                <a:tab pos="5937250" algn="r"/>
              </a:tabLst>
            </a:pPr>
            <a:r>
              <a:rPr kumimoji="0" lang="en-US" altLang="en-US" sz="1600" b="0" i="0" strike="noStrike" cap="none" normalizeH="0" baseline="0" dirty="0">
                <a:ln>
                  <a:noFill/>
                </a:ln>
                <a:effectLst/>
                <a:latin typeface="+mn-lt"/>
              </a:rPr>
              <a:t>6.4.1.	Command and Control (C2) Link and</a:t>
            </a:r>
            <a:r>
              <a:rPr lang="en-US" altLang="en-US" sz="1600" dirty="0">
                <a:latin typeface="+mn-lt"/>
              </a:rPr>
              <a:t> </a:t>
            </a:r>
            <a:r>
              <a:rPr kumimoji="0" lang="en-US" altLang="en-US" sz="1600" b="0" i="0" strike="noStrike" cap="none" normalizeH="0" baseline="0" dirty="0">
                <a:ln>
                  <a:noFill/>
                </a:ln>
                <a:effectLst/>
                <a:latin typeface="+mn-lt"/>
              </a:rPr>
              <a:t>Communications	</a:t>
            </a:r>
          </a:p>
          <a:p>
            <a:pPr marL="284163" lvl="1" indent="-165100">
              <a:buNone/>
              <a:tabLst>
                <a:tab pos="858838" algn="l"/>
                <a:tab pos="5937250" algn="r"/>
              </a:tabLst>
            </a:pPr>
            <a:r>
              <a:rPr kumimoji="0" lang="en-US" altLang="en-US" sz="1600" b="0" i="0" strike="noStrike" cap="none" normalizeH="0" baseline="0" dirty="0">
                <a:ln>
                  <a:noFill/>
                </a:ln>
                <a:effectLst/>
                <a:latin typeface="+mn-lt"/>
              </a:rPr>
              <a:t>6.4.2.	Navigation Systems</a:t>
            </a:r>
          </a:p>
          <a:p>
            <a:pPr marL="284163" lvl="1" indent="-165100">
              <a:buNone/>
              <a:tabLst>
                <a:tab pos="858838" algn="l"/>
                <a:tab pos="5937250" algn="r"/>
              </a:tabLst>
            </a:pPr>
            <a:r>
              <a:rPr kumimoji="0" lang="en-US" altLang="en-US" sz="1600" b="0" i="0" strike="noStrike" cap="none" normalizeH="0" baseline="0" dirty="0">
                <a:ln>
                  <a:noFill/>
                </a:ln>
                <a:effectLst/>
                <a:latin typeface="+mn-lt"/>
              </a:rPr>
              <a:t>6.4.3.	Systems Performing Detect and Avoid (DAA) Functions</a:t>
            </a:r>
          </a:p>
          <a:p>
            <a:pPr marL="284163" lvl="1" indent="-165100">
              <a:buNone/>
              <a:tabLst>
                <a:tab pos="858838" algn="l"/>
                <a:tab pos="5937250" algn="r"/>
              </a:tabLst>
            </a:pPr>
            <a:r>
              <a:rPr kumimoji="0" lang="en-US" altLang="en-US" sz="1600" b="0" i="0" strike="noStrike" cap="none" normalizeH="0" baseline="0" dirty="0">
                <a:ln>
                  <a:noFill/>
                </a:ln>
                <a:effectLst/>
                <a:latin typeface="+mn-lt"/>
              </a:rPr>
              <a:t>6.4.4.	Software Considerations and Approval</a:t>
            </a:r>
          </a:p>
          <a:p>
            <a:pPr marL="284163" lvl="1" indent="-165100">
              <a:buNone/>
              <a:tabLst>
                <a:tab pos="858838" algn="l"/>
                <a:tab pos="5937250" algn="r"/>
              </a:tabLst>
            </a:pPr>
            <a:r>
              <a:rPr kumimoji="0" lang="en-US" altLang="en-US" sz="1600" b="0" i="0" strike="noStrike" cap="none" normalizeH="0" baseline="0" dirty="0">
                <a:ln>
                  <a:noFill/>
                </a:ln>
                <a:effectLst/>
                <a:latin typeface="+mn-lt"/>
              </a:rPr>
              <a:t>6.4.5.	Flight Data and Voice Recorders for UAS</a:t>
            </a:r>
          </a:p>
          <a:p>
            <a:pPr marL="284163" lvl="1" indent="-165100">
              <a:buNone/>
              <a:tabLst>
                <a:tab pos="858838" algn="l"/>
                <a:tab pos="5937250" algn="r"/>
              </a:tabLst>
            </a:pPr>
            <a:r>
              <a:rPr kumimoji="0" lang="en-US" altLang="en-US" sz="1600" b="0" i="0" strike="noStrike" cap="none" normalizeH="0" baseline="0" dirty="0">
                <a:ln>
                  <a:noFill/>
                </a:ln>
                <a:effectLst/>
                <a:latin typeface="+mn-lt"/>
              </a:rPr>
              <a:t>6.4.6.	Cybersecurity</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6.5.	Electrical Systems</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6.6.	Power Sources and Propulsion Systems</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6.7.	Noise, Emissions, and Fuel Venting</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6.8.	Mitigation Systems for Various Hazards to UAS</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6.9.	Parachutes for Small Unmanned Aircraft</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6.10.	Maintenance and Inspection</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b="0" i="0" strike="noStrike" cap="none" normalizeH="0" baseline="0" dirty="0">
                <a:ln>
                  <a:noFill/>
                </a:ln>
                <a:effectLst/>
                <a:latin typeface="+mn-lt"/>
              </a:rPr>
              <a:t>6.11.	Enterprise Operations: Level of Automation/Autonomy and Artificial Intelligence (AI)</a:t>
            </a:r>
          </a:p>
          <a:p>
            <a:pPr marL="0" marR="0" lvl="0" indent="0" algn="l" defTabSz="914400" rtl="0" eaLnBrk="0" fontAlgn="base" latinLnBrk="0" hangingPunct="0">
              <a:lnSpc>
                <a:spcPct val="100000"/>
              </a:lnSpc>
              <a:spcBef>
                <a:spcPct val="0"/>
              </a:spcBef>
              <a:spcAft>
                <a:spcPct val="0"/>
              </a:spcAft>
              <a:buClrTx/>
              <a:buSzTx/>
              <a:buNone/>
              <a:tabLst>
                <a:tab pos="639763" algn="l"/>
                <a:tab pos="5937250" algn="r"/>
              </a:tabLst>
            </a:pPr>
            <a:r>
              <a:rPr kumimoji="0" lang="en-US" altLang="en-US" sz="1600" i="1" strike="noStrike" cap="none" normalizeH="0" baseline="0" dirty="0">
                <a:ln>
                  <a:noFill/>
                </a:ln>
                <a:effectLst/>
                <a:latin typeface="+mn-lt"/>
              </a:rPr>
              <a:t>6.12.	</a:t>
            </a:r>
            <a:r>
              <a:rPr kumimoji="0" lang="en-US" altLang="en-US" sz="1600" strike="noStrike" cap="none" normalizeH="0" baseline="0" dirty="0">
                <a:ln>
                  <a:noFill/>
                </a:ln>
                <a:solidFill>
                  <a:schemeClr val="accent1"/>
                </a:solidFill>
                <a:effectLst/>
                <a:latin typeface="+mn-lt"/>
              </a:rPr>
              <a:t>Blockchain for UAS</a:t>
            </a:r>
          </a:p>
        </p:txBody>
      </p:sp>
    </p:spTree>
    <p:extLst>
      <p:ext uri="{BB962C8B-B14F-4D97-AF65-F5344CB8AC3E}">
        <p14:creationId xmlns:p14="http://schemas.microsoft.com/office/powerpoint/2010/main" val="1928718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id="{31C650A9-9FC6-4429-B721-28F94D20D002}" vid="{9D163EA1-9ACD-4D41-AC2B-5FCAED4F91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146F73B7-5B7F-454A-B521-4ED7DBAA48EC}"/>
</file>

<file path=customXml/itemProps2.xml><?xml version="1.0" encoding="utf-8"?>
<ds:datastoreItem xmlns:ds="http://schemas.openxmlformats.org/officeDocument/2006/customXml" ds:itemID="{6A0FA3BC-4956-4A14-BB0B-7E73B14C7F97}"/>
</file>

<file path=customXml/itemProps3.xml><?xml version="1.0" encoding="utf-8"?>
<ds:datastoreItem xmlns:ds="http://schemas.openxmlformats.org/officeDocument/2006/customXml" ds:itemID="{64D121FE-67A4-42D0-ADE2-10791FCFEF53}"/>
</file>

<file path=docProps/app.xml><?xml version="1.0" encoding="utf-8"?>
<Properties xmlns="http://schemas.openxmlformats.org/officeDocument/2006/extended-properties" xmlns:vt="http://schemas.openxmlformats.org/officeDocument/2006/docPropsVTypes">
  <Template>2020 ANSI PowerPoint Template 4x3</Template>
  <TotalTime>996</TotalTime>
  <Words>2540</Words>
  <Application>Microsoft Office PowerPoint</Application>
  <PresentationFormat>On-screen Show (4:3)</PresentationFormat>
  <Paragraphs>384</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Century Gothic</vt:lpstr>
      <vt:lpstr>Times New Roman</vt:lpstr>
      <vt:lpstr>Trebuchet MS</vt:lpstr>
      <vt:lpstr>Wingdings</vt:lpstr>
      <vt:lpstr>Office Theme</vt:lpstr>
      <vt:lpstr>ANSI Unmanned Aircraft Systems Standardization Collaborative (UASSC) </vt:lpstr>
      <vt:lpstr>American National Standards Institute</vt:lpstr>
      <vt:lpstr>Standards Developing Organizations (SDOs)</vt:lpstr>
      <vt:lpstr>ANSI UASSC Timeline</vt:lpstr>
      <vt:lpstr>Roadmap v2.0 (2020)</vt:lpstr>
      <vt:lpstr>Roadmap v2 Gaps Breakdown</vt:lpstr>
      <vt:lpstr>v2 High Priority Gaps Breakdown</vt:lpstr>
      <vt:lpstr>Gap Contents</vt:lpstr>
      <vt:lpstr>Chapter 6– Airworthiness Standards</vt:lpstr>
      <vt:lpstr>Chapters 7 &amp; 10 – Flight Operations Standards: General Concerns and Personnel Training, Qualifications, and Certification Standards</vt:lpstr>
      <vt:lpstr>Chapter 8 – Flight Operations Standards: Infrastructure Inspections, Environmental Applications, Commercial Services, and Workplace Safety</vt:lpstr>
      <vt:lpstr>Chapter 9 – Flight Operations Standards: Public Safety</vt:lpstr>
      <vt:lpstr>v2 High Priority Gaps Tier 1 – Most Critical (19)</vt:lpstr>
      <vt:lpstr>v2 High Priority Gaps  Tier 2 – Critical (15)</vt:lpstr>
      <vt:lpstr>v2 High Priority Gaps Tier 3 – Least Critical (13)</vt:lpstr>
      <vt:lpstr>Steering Committee</vt:lpstr>
      <vt:lpstr>Activity Since Publication of v2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 Unmanned Aircraft Systems Standardization Collaborative (UASSC)</dc:title>
  <dc:creator>James McCabe</dc:creator>
  <cp:lastModifiedBy>Christine  Bernat</cp:lastModifiedBy>
  <cp:revision>440</cp:revision>
  <dcterms:created xsi:type="dcterms:W3CDTF">2020-08-03T18:52:54Z</dcterms:created>
  <dcterms:modified xsi:type="dcterms:W3CDTF">2024-06-21T02:29:35Z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TaxKeyword">
    <vt:lpwstr/>
  </property>
</Properties>
</file>